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7"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1" d="100"/>
          <a:sy n="81" d="100"/>
        </p:scale>
        <p:origin x="14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3B953-97B1-45E2-834F-E9D763492935}"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184CEB74-6F5E-4853-BE47-77711644BDA4}">
      <dgm:prSet phldrT="[Текст]" custT="1"/>
      <dgm:spPr/>
      <dgm:t>
        <a:bodyPr/>
        <a:lstStyle/>
        <a:p>
          <a:r>
            <a:rPr lang="ru-RU" sz="1300">
              <a:latin typeface="Times New Roman" pitchFamily="18" charset="0"/>
              <a:cs typeface="Times New Roman" pitchFamily="18" charset="0"/>
            </a:rPr>
            <a:t>Международное законодательство</a:t>
          </a:r>
          <a:endParaRPr lang="ru-RU" sz="1300" dirty="0">
            <a:latin typeface="Times New Roman" pitchFamily="18" charset="0"/>
            <a:cs typeface="Times New Roman" pitchFamily="18" charset="0"/>
          </a:endParaRPr>
        </a:p>
      </dgm:t>
    </dgm:pt>
    <dgm:pt modelId="{5BCA99A3-97B7-485B-B2C6-B0B769EE5D47}" type="parTrans" cxnId="{00FC9614-0579-4571-9388-3BA810C9D747}">
      <dgm:prSet/>
      <dgm:spPr/>
      <dgm:t>
        <a:bodyPr/>
        <a:lstStyle/>
        <a:p>
          <a:endParaRPr lang="ru-RU"/>
        </a:p>
      </dgm:t>
    </dgm:pt>
    <dgm:pt modelId="{25721C45-FD5B-434D-888C-F4BFA9EE2D8B}" type="sibTrans" cxnId="{00FC9614-0579-4571-9388-3BA810C9D747}">
      <dgm:prSet/>
      <dgm:spPr/>
      <dgm:t>
        <a:bodyPr/>
        <a:lstStyle/>
        <a:p>
          <a:endParaRPr lang="ru-RU"/>
        </a:p>
      </dgm:t>
    </dgm:pt>
    <dgm:pt modelId="{D43A8221-8E6B-48E8-BD38-6914F7F3FB41}">
      <dgm:prSet phldrT="[Текст]" custT="1"/>
      <dgm:spPr/>
      <dgm:t>
        <a:bodyPr/>
        <a:lstStyle/>
        <a:p>
          <a:r>
            <a:rPr lang="ru-RU" sz="1300">
              <a:latin typeface="Times New Roman" pitchFamily="18" charset="0"/>
              <a:cs typeface="Times New Roman" pitchFamily="18" charset="0"/>
            </a:rPr>
            <a:t>Федеральное законодательство</a:t>
          </a:r>
          <a:endParaRPr lang="ru-RU" sz="1300" dirty="0">
            <a:latin typeface="Times New Roman" pitchFamily="18" charset="0"/>
            <a:cs typeface="Times New Roman" pitchFamily="18" charset="0"/>
          </a:endParaRPr>
        </a:p>
      </dgm:t>
    </dgm:pt>
    <dgm:pt modelId="{15456DD2-D720-48A4-ACB9-BA3B2398F737}" type="parTrans" cxnId="{31622B96-C02E-4D51-9206-EEF9A32E3FE8}">
      <dgm:prSet/>
      <dgm:spPr/>
      <dgm:t>
        <a:bodyPr/>
        <a:lstStyle/>
        <a:p>
          <a:endParaRPr lang="ru-RU"/>
        </a:p>
      </dgm:t>
    </dgm:pt>
    <dgm:pt modelId="{1087C654-5041-429B-A25B-C2CE5B41362E}" type="sibTrans" cxnId="{31622B96-C02E-4D51-9206-EEF9A32E3FE8}">
      <dgm:prSet/>
      <dgm:spPr/>
      <dgm:t>
        <a:bodyPr/>
        <a:lstStyle/>
        <a:p>
          <a:endParaRPr lang="ru-RU"/>
        </a:p>
      </dgm:t>
    </dgm:pt>
    <dgm:pt modelId="{7B954B40-243F-49FD-B461-D0978E1BFA9F}">
      <dgm:prSet phldrT="[Текст]" custT="1"/>
      <dgm:spPr/>
      <dgm:t>
        <a:bodyPr/>
        <a:lstStyle/>
        <a:p>
          <a:r>
            <a:rPr lang="ru-RU" sz="1300">
              <a:latin typeface="Times New Roman" pitchFamily="18" charset="0"/>
              <a:cs typeface="Times New Roman" pitchFamily="18" charset="0"/>
            </a:rPr>
            <a:t>Региональное законодательство</a:t>
          </a:r>
          <a:endParaRPr lang="ru-RU" sz="1300" dirty="0">
            <a:latin typeface="Times New Roman" pitchFamily="18" charset="0"/>
            <a:cs typeface="Times New Roman" pitchFamily="18" charset="0"/>
          </a:endParaRPr>
        </a:p>
      </dgm:t>
    </dgm:pt>
    <dgm:pt modelId="{92AD46FA-9FB9-437B-BD16-95DE28C8F6E6}" type="parTrans" cxnId="{846EFBBE-3B24-4F44-AE2C-2EDCB0C6A49F}">
      <dgm:prSet/>
      <dgm:spPr/>
      <dgm:t>
        <a:bodyPr/>
        <a:lstStyle/>
        <a:p>
          <a:endParaRPr lang="ru-RU"/>
        </a:p>
      </dgm:t>
    </dgm:pt>
    <dgm:pt modelId="{7EFB22D0-497A-4769-B078-EB1F051BAC0F}" type="sibTrans" cxnId="{846EFBBE-3B24-4F44-AE2C-2EDCB0C6A49F}">
      <dgm:prSet/>
      <dgm:spPr/>
      <dgm:t>
        <a:bodyPr/>
        <a:lstStyle/>
        <a:p>
          <a:endParaRPr lang="ru-RU"/>
        </a:p>
      </dgm:t>
    </dgm:pt>
    <dgm:pt modelId="{52DAD705-A722-4F14-80F9-F4B30A6E63D3}">
      <dgm:prSet phldrT="[Текст]" custT="1"/>
      <dgm:spPr/>
      <dgm:t>
        <a:bodyPr/>
        <a:lstStyle/>
        <a:p>
          <a:r>
            <a:rPr lang="ru-RU" sz="1300">
              <a:latin typeface="Times New Roman" pitchFamily="18" charset="0"/>
              <a:cs typeface="Times New Roman" pitchFamily="18" charset="0"/>
            </a:rPr>
            <a:t>Муниципальные правовые акты</a:t>
          </a:r>
          <a:endParaRPr lang="ru-RU" sz="1300" dirty="0">
            <a:latin typeface="Times New Roman" pitchFamily="18" charset="0"/>
            <a:cs typeface="Times New Roman" pitchFamily="18" charset="0"/>
          </a:endParaRPr>
        </a:p>
      </dgm:t>
    </dgm:pt>
    <dgm:pt modelId="{71C5385B-5736-4004-BE52-2BB934F27A17}" type="parTrans" cxnId="{3B33C859-F79C-4346-9362-B38C6B3B06BD}">
      <dgm:prSet/>
      <dgm:spPr/>
      <dgm:t>
        <a:bodyPr/>
        <a:lstStyle/>
        <a:p>
          <a:endParaRPr lang="ru-RU"/>
        </a:p>
      </dgm:t>
    </dgm:pt>
    <dgm:pt modelId="{9B611957-510A-48D1-AD85-69C280D014FC}" type="sibTrans" cxnId="{3B33C859-F79C-4346-9362-B38C6B3B06BD}">
      <dgm:prSet/>
      <dgm:spPr/>
      <dgm:t>
        <a:bodyPr/>
        <a:lstStyle/>
        <a:p>
          <a:endParaRPr lang="ru-RU"/>
        </a:p>
      </dgm:t>
    </dgm:pt>
    <dgm:pt modelId="{B85626BC-3F98-4ABF-BD09-41241F570E03}" type="pres">
      <dgm:prSet presAssocID="{4E83B953-97B1-45E2-834F-E9D763492935}" presName="linear" presStyleCnt="0">
        <dgm:presLayoutVars>
          <dgm:dir/>
          <dgm:animLvl val="lvl"/>
          <dgm:resizeHandles val="exact"/>
        </dgm:presLayoutVars>
      </dgm:prSet>
      <dgm:spPr/>
    </dgm:pt>
    <dgm:pt modelId="{21AFA0A6-EBE6-4C40-B75D-8AC77F5FA33E}" type="pres">
      <dgm:prSet presAssocID="{184CEB74-6F5E-4853-BE47-77711644BDA4}" presName="parentLin" presStyleCnt="0"/>
      <dgm:spPr/>
    </dgm:pt>
    <dgm:pt modelId="{0A996186-442C-4455-8BD8-9E40DD1E6D2E}" type="pres">
      <dgm:prSet presAssocID="{184CEB74-6F5E-4853-BE47-77711644BDA4}" presName="parentLeftMargin" presStyleLbl="node1" presStyleIdx="0" presStyleCnt="4"/>
      <dgm:spPr/>
    </dgm:pt>
    <dgm:pt modelId="{073A7EC0-F747-4FF9-B421-E91AF2009C55}" type="pres">
      <dgm:prSet presAssocID="{184CEB74-6F5E-4853-BE47-77711644BDA4}" presName="parentText" presStyleLbl="node1" presStyleIdx="0" presStyleCnt="4">
        <dgm:presLayoutVars>
          <dgm:chMax val="0"/>
          <dgm:bulletEnabled val="1"/>
        </dgm:presLayoutVars>
      </dgm:prSet>
      <dgm:spPr/>
    </dgm:pt>
    <dgm:pt modelId="{B11E8712-9676-4F92-A037-BE1FF233B37E}" type="pres">
      <dgm:prSet presAssocID="{184CEB74-6F5E-4853-BE47-77711644BDA4}" presName="negativeSpace" presStyleCnt="0"/>
      <dgm:spPr/>
    </dgm:pt>
    <dgm:pt modelId="{CB815158-DA24-42E1-BD75-46602417979D}" type="pres">
      <dgm:prSet presAssocID="{184CEB74-6F5E-4853-BE47-77711644BDA4}" presName="childText" presStyleLbl="conFgAcc1" presStyleIdx="0" presStyleCnt="4">
        <dgm:presLayoutVars>
          <dgm:bulletEnabled val="1"/>
        </dgm:presLayoutVars>
      </dgm:prSet>
      <dgm:spPr/>
    </dgm:pt>
    <dgm:pt modelId="{ACF29D14-C369-4864-88CB-2884D886DEF0}" type="pres">
      <dgm:prSet presAssocID="{25721C45-FD5B-434D-888C-F4BFA9EE2D8B}" presName="spaceBetweenRectangles" presStyleCnt="0"/>
      <dgm:spPr/>
    </dgm:pt>
    <dgm:pt modelId="{3BD081DC-0A9B-450C-B3AD-C67F9C796136}" type="pres">
      <dgm:prSet presAssocID="{D43A8221-8E6B-48E8-BD38-6914F7F3FB41}" presName="parentLin" presStyleCnt="0"/>
      <dgm:spPr/>
    </dgm:pt>
    <dgm:pt modelId="{25284256-C906-45D0-8E3F-B5B2EDEDA496}" type="pres">
      <dgm:prSet presAssocID="{D43A8221-8E6B-48E8-BD38-6914F7F3FB41}" presName="parentLeftMargin" presStyleLbl="node1" presStyleIdx="0" presStyleCnt="4"/>
      <dgm:spPr/>
    </dgm:pt>
    <dgm:pt modelId="{6CBE0376-5728-4A9B-88EF-9839EE2B301E}" type="pres">
      <dgm:prSet presAssocID="{D43A8221-8E6B-48E8-BD38-6914F7F3FB41}" presName="parentText" presStyleLbl="node1" presStyleIdx="1" presStyleCnt="4">
        <dgm:presLayoutVars>
          <dgm:chMax val="0"/>
          <dgm:bulletEnabled val="1"/>
        </dgm:presLayoutVars>
      </dgm:prSet>
      <dgm:spPr/>
    </dgm:pt>
    <dgm:pt modelId="{2B763C2D-5AA1-4D45-B8B2-0E94572D210A}" type="pres">
      <dgm:prSet presAssocID="{D43A8221-8E6B-48E8-BD38-6914F7F3FB41}" presName="negativeSpace" presStyleCnt="0"/>
      <dgm:spPr/>
    </dgm:pt>
    <dgm:pt modelId="{0E20EF55-6EE2-4D30-B2B5-029E885BC2CB}" type="pres">
      <dgm:prSet presAssocID="{D43A8221-8E6B-48E8-BD38-6914F7F3FB41}" presName="childText" presStyleLbl="conFgAcc1" presStyleIdx="1" presStyleCnt="4">
        <dgm:presLayoutVars>
          <dgm:bulletEnabled val="1"/>
        </dgm:presLayoutVars>
      </dgm:prSet>
      <dgm:spPr/>
    </dgm:pt>
    <dgm:pt modelId="{CB3FE02D-072E-4246-AA58-97D51266BC79}" type="pres">
      <dgm:prSet presAssocID="{1087C654-5041-429B-A25B-C2CE5B41362E}" presName="spaceBetweenRectangles" presStyleCnt="0"/>
      <dgm:spPr/>
    </dgm:pt>
    <dgm:pt modelId="{D70766AB-D4F6-43F2-9B07-1AF53422F04E}" type="pres">
      <dgm:prSet presAssocID="{7B954B40-243F-49FD-B461-D0978E1BFA9F}" presName="parentLin" presStyleCnt="0"/>
      <dgm:spPr/>
    </dgm:pt>
    <dgm:pt modelId="{7049F5FD-F896-40A9-8308-ADD8BE598CFD}" type="pres">
      <dgm:prSet presAssocID="{7B954B40-243F-49FD-B461-D0978E1BFA9F}" presName="parentLeftMargin" presStyleLbl="node1" presStyleIdx="1" presStyleCnt="4"/>
      <dgm:spPr/>
    </dgm:pt>
    <dgm:pt modelId="{E585E604-8C9D-4E0C-A887-E785FBD6A35B}" type="pres">
      <dgm:prSet presAssocID="{7B954B40-243F-49FD-B461-D0978E1BFA9F}" presName="parentText" presStyleLbl="node1" presStyleIdx="2" presStyleCnt="4">
        <dgm:presLayoutVars>
          <dgm:chMax val="0"/>
          <dgm:bulletEnabled val="1"/>
        </dgm:presLayoutVars>
      </dgm:prSet>
      <dgm:spPr/>
    </dgm:pt>
    <dgm:pt modelId="{73A4BA7D-6E3A-43E1-8643-157D796D0760}" type="pres">
      <dgm:prSet presAssocID="{7B954B40-243F-49FD-B461-D0978E1BFA9F}" presName="negativeSpace" presStyleCnt="0"/>
      <dgm:spPr/>
    </dgm:pt>
    <dgm:pt modelId="{E8488CF8-3F41-4D35-9748-72523D47F86F}" type="pres">
      <dgm:prSet presAssocID="{7B954B40-243F-49FD-B461-D0978E1BFA9F}" presName="childText" presStyleLbl="conFgAcc1" presStyleIdx="2" presStyleCnt="4">
        <dgm:presLayoutVars>
          <dgm:bulletEnabled val="1"/>
        </dgm:presLayoutVars>
      </dgm:prSet>
      <dgm:spPr/>
    </dgm:pt>
    <dgm:pt modelId="{CFB9B9EF-53DD-4F9E-AF5A-BE8C4F119EC7}" type="pres">
      <dgm:prSet presAssocID="{7EFB22D0-497A-4769-B078-EB1F051BAC0F}" presName="spaceBetweenRectangles" presStyleCnt="0"/>
      <dgm:spPr/>
    </dgm:pt>
    <dgm:pt modelId="{E793D3F7-78F7-436A-9596-BA9BF7367294}" type="pres">
      <dgm:prSet presAssocID="{52DAD705-A722-4F14-80F9-F4B30A6E63D3}" presName="parentLin" presStyleCnt="0"/>
      <dgm:spPr/>
    </dgm:pt>
    <dgm:pt modelId="{CEF30654-E0D9-41F0-B548-DCD2B4DC96B5}" type="pres">
      <dgm:prSet presAssocID="{52DAD705-A722-4F14-80F9-F4B30A6E63D3}" presName="parentLeftMargin" presStyleLbl="node1" presStyleIdx="2" presStyleCnt="4"/>
      <dgm:spPr/>
    </dgm:pt>
    <dgm:pt modelId="{E119D5D8-AC29-468E-AAB3-5217AD0308C8}" type="pres">
      <dgm:prSet presAssocID="{52DAD705-A722-4F14-80F9-F4B30A6E63D3}" presName="parentText" presStyleLbl="node1" presStyleIdx="3" presStyleCnt="4">
        <dgm:presLayoutVars>
          <dgm:chMax val="0"/>
          <dgm:bulletEnabled val="1"/>
        </dgm:presLayoutVars>
      </dgm:prSet>
      <dgm:spPr/>
    </dgm:pt>
    <dgm:pt modelId="{07538135-9C09-4335-95AE-EE9E41254555}" type="pres">
      <dgm:prSet presAssocID="{52DAD705-A722-4F14-80F9-F4B30A6E63D3}" presName="negativeSpace" presStyleCnt="0"/>
      <dgm:spPr/>
    </dgm:pt>
    <dgm:pt modelId="{8CFBFB35-5B0C-44FB-BE7D-2091575A5784}" type="pres">
      <dgm:prSet presAssocID="{52DAD705-A722-4F14-80F9-F4B30A6E63D3}" presName="childText" presStyleLbl="conFgAcc1" presStyleIdx="3" presStyleCnt="4">
        <dgm:presLayoutVars>
          <dgm:bulletEnabled val="1"/>
        </dgm:presLayoutVars>
      </dgm:prSet>
      <dgm:spPr/>
    </dgm:pt>
  </dgm:ptLst>
  <dgm:cxnLst>
    <dgm:cxn modelId="{00FC9614-0579-4571-9388-3BA810C9D747}" srcId="{4E83B953-97B1-45E2-834F-E9D763492935}" destId="{184CEB74-6F5E-4853-BE47-77711644BDA4}" srcOrd="0" destOrd="0" parTransId="{5BCA99A3-97B7-485B-B2C6-B0B769EE5D47}" sibTransId="{25721C45-FD5B-434D-888C-F4BFA9EE2D8B}"/>
    <dgm:cxn modelId="{65B60615-8861-4C3A-91D9-C18534DDF777}" type="presOf" srcId="{52DAD705-A722-4F14-80F9-F4B30A6E63D3}" destId="{E119D5D8-AC29-468E-AAB3-5217AD0308C8}" srcOrd="1" destOrd="0" presId="urn:microsoft.com/office/officeart/2005/8/layout/list1"/>
    <dgm:cxn modelId="{CCED0F20-82CF-4049-9DB1-A3728D0B5117}" type="presOf" srcId="{52DAD705-A722-4F14-80F9-F4B30A6E63D3}" destId="{CEF30654-E0D9-41F0-B548-DCD2B4DC96B5}" srcOrd="0" destOrd="0" presId="urn:microsoft.com/office/officeart/2005/8/layout/list1"/>
    <dgm:cxn modelId="{B6546526-10C9-42D3-B6C1-24C84B08EACE}" type="presOf" srcId="{D43A8221-8E6B-48E8-BD38-6914F7F3FB41}" destId="{25284256-C906-45D0-8E3F-B5B2EDEDA496}" srcOrd="0" destOrd="0" presId="urn:microsoft.com/office/officeart/2005/8/layout/list1"/>
    <dgm:cxn modelId="{C8B2E655-69EE-4721-8F08-7D7D2CBE6DDE}" type="presOf" srcId="{4E83B953-97B1-45E2-834F-E9D763492935}" destId="{B85626BC-3F98-4ABF-BD09-41241F570E03}" srcOrd="0" destOrd="0" presId="urn:microsoft.com/office/officeart/2005/8/layout/list1"/>
    <dgm:cxn modelId="{25219677-63E0-410E-92AE-EA8C797AA3F5}" type="presOf" srcId="{7B954B40-243F-49FD-B461-D0978E1BFA9F}" destId="{E585E604-8C9D-4E0C-A887-E785FBD6A35B}" srcOrd="1" destOrd="0" presId="urn:microsoft.com/office/officeart/2005/8/layout/list1"/>
    <dgm:cxn modelId="{A7B90C78-C1C8-4557-BA1C-944DE790BC37}" type="presOf" srcId="{184CEB74-6F5E-4853-BE47-77711644BDA4}" destId="{0A996186-442C-4455-8BD8-9E40DD1E6D2E}" srcOrd="0" destOrd="0" presId="urn:microsoft.com/office/officeart/2005/8/layout/list1"/>
    <dgm:cxn modelId="{3B33C859-F79C-4346-9362-B38C6B3B06BD}" srcId="{4E83B953-97B1-45E2-834F-E9D763492935}" destId="{52DAD705-A722-4F14-80F9-F4B30A6E63D3}" srcOrd="3" destOrd="0" parTransId="{71C5385B-5736-4004-BE52-2BB934F27A17}" sibTransId="{9B611957-510A-48D1-AD85-69C280D014FC}"/>
    <dgm:cxn modelId="{48C63B82-D92B-4ED4-A52D-88B0390D1695}" type="presOf" srcId="{D43A8221-8E6B-48E8-BD38-6914F7F3FB41}" destId="{6CBE0376-5728-4A9B-88EF-9839EE2B301E}" srcOrd="1" destOrd="0" presId="urn:microsoft.com/office/officeart/2005/8/layout/list1"/>
    <dgm:cxn modelId="{31622B96-C02E-4D51-9206-EEF9A32E3FE8}" srcId="{4E83B953-97B1-45E2-834F-E9D763492935}" destId="{D43A8221-8E6B-48E8-BD38-6914F7F3FB41}" srcOrd="1" destOrd="0" parTransId="{15456DD2-D720-48A4-ACB9-BA3B2398F737}" sibTransId="{1087C654-5041-429B-A25B-C2CE5B41362E}"/>
    <dgm:cxn modelId="{C2EEBFA6-D7EC-4A52-BC57-B18D54329F80}" type="presOf" srcId="{7B954B40-243F-49FD-B461-D0978E1BFA9F}" destId="{7049F5FD-F896-40A9-8308-ADD8BE598CFD}" srcOrd="0" destOrd="0" presId="urn:microsoft.com/office/officeart/2005/8/layout/list1"/>
    <dgm:cxn modelId="{846EFBBE-3B24-4F44-AE2C-2EDCB0C6A49F}" srcId="{4E83B953-97B1-45E2-834F-E9D763492935}" destId="{7B954B40-243F-49FD-B461-D0978E1BFA9F}" srcOrd="2" destOrd="0" parTransId="{92AD46FA-9FB9-437B-BD16-95DE28C8F6E6}" sibTransId="{7EFB22D0-497A-4769-B078-EB1F051BAC0F}"/>
    <dgm:cxn modelId="{BBB0FDD3-13EA-40AC-8136-59AAACB80542}" type="presOf" srcId="{184CEB74-6F5E-4853-BE47-77711644BDA4}" destId="{073A7EC0-F747-4FF9-B421-E91AF2009C55}" srcOrd="1" destOrd="0" presId="urn:microsoft.com/office/officeart/2005/8/layout/list1"/>
    <dgm:cxn modelId="{31016A96-0A03-48BE-913C-41E4941D2942}" type="presParOf" srcId="{B85626BC-3F98-4ABF-BD09-41241F570E03}" destId="{21AFA0A6-EBE6-4C40-B75D-8AC77F5FA33E}" srcOrd="0" destOrd="0" presId="urn:microsoft.com/office/officeart/2005/8/layout/list1"/>
    <dgm:cxn modelId="{520C4FCE-D5A9-42DF-AD50-2F29CBA1A58F}" type="presParOf" srcId="{21AFA0A6-EBE6-4C40-B75D-8AC77F5FA33E}" destId="{0A996186-442C-4455-8BD8-9E40DD1E6D2E}" srcOrd="0" destOrd="0" presId="urn:microsoft.com/office/officeart/2005/8/layout/list1"/>
    <dgm:cxn modelId="{622444CA-2EB9-4A8E-AD9F-DA9338D7D460}" type="presParOf" srcId="{21AFA0A6-EBE6-4C40-B75D-8AC77F5FA33E}" destId="{073A7EC0-F747-4FF9-B421-E91AF2009C55}" srcOrd="1" destOrd="0" presId="urn:microsoft.com/office/officeart/2005/8/layout/list1"/>
    <dgm:cxn modelId="{44A00D89-D765-4629-AC29-69E80EA6C81D}" type="presParOf" srcId="{B85626BC-3F98-4ABF-BD09-41241F570E03}" destId="{B11E8712-9676-4F92-A037-BE1FF233B37E}" srcOrd="1" destOrd="0" presId="urn:microsoft.com/office/officeart/2005/8/layout/list1"/>
    <dgm:cxn modelId="{A6950754-38A2-4D81-8960-9565181E86FC}" type="presParOf" srcId="{B85626BC-3F98-4ABF-BD09-41241F570E03}" destId="{CB815158-DA24-42E1-BD75-46602417979D}" srcOrd="2" destOrd="0" presId="urn:microsoft.com/office/officeart/2005/8/layout/list1"/>
    <dgm:cxn modelId="{C7D1FF9D-BF44-43B8-969A-15EAFA05E6A5}" type="presParOf" srcId="{B85626BC-3F98-4ABF-BD09-41241F570E03}" destId="{ACF29D14-C369-4864-88CB-2884D886DEF0}" srcOrd="3" destOrd="0" presId="urn:microsoft.com/office/officeart/2005/8/layout/list1"/>
    <dgm:cxn modelId="{8B22BBCB-95F3-431D-8E95-C266966FD4AD}" type="presParOf" srcId="{B85626BC-3F98-4ABF-BD09-41241F570E03}" destId="{3BD081DC-0A9B-450C-B3AD-C67F9C796136}" srcOrd="4" destOrd="0" presId="urn:microsoft.com/office/officeart/2005/8/layout/list1"/>
    <dgm:cxn modelId="{40942B99-D165-4171-A650-D0149508313E}" type="presParOf" srcId="{3BD081DC-0A9B-450C-B3AD-C67F9C796136}" destId="{25284256-C906-45D0-8E3F-B5B2EDEDA496}" srcOrd="0" destOrd="0" presId="urn:microsoft.com/office/officeart/2005/8/layout/list1"/>
    <dgm:cxn modelId="{E58BC7BA-5E5B-4FCC-8395-409067AB8EF6}" type="presParOf" srcId="{3BD081DC-0A9B-450C-B3AD-C67F9C796136}" destId="{6CBE0376-5728-4A9B-88EF-9839EE2B301E}" srcOrd="1" destOrd="0" presId="urn:microsoft.com/office/officeart/2005/8/layout/list1"/>
    <dgm:cxn modelId="{78A43E3E-9FDB-4760-AA96-98D4C66D7452}" type="presParOf" srcId="{B85626BC-3F98-4ABF-BD09-41241F570E03}" destId="{2B763C2D-5AA1-4D45-B8B2-0E94572D210A}" srcOrd="5" destOrd="0" presId="urn:microsoft.com/office/officeart/2005/8/layout/list1"/>
    <dgm:cxn modelId="{B67A19BC-A6B4-4D27-939E-75E65E48C83D}" type="presParOf" srcId="{B85626BC-3F98-4ABF-BD09-41241F570E03}" destId="{0E20EF55-6EE2-4D30-B2B5-029E885BC2CB}" srcOrd="6" destOrd="0" presId="urn:microsoft.com/office/officeart/2005/8/layout/list1"/>
    <dgm:cxn modelId="{1ACC5250-27EF-4D48-B253-8A98906EC2C7}" type="presParOf" srcId="{B85626BC-3F98-4ABF-BD09-41241F570E03}" destId="{CB3FE02D-072E-4246-AA58-97D51266BC79}" srcOrd="7" destOrd="0" presId="urn:microsoft.com/office/officeart/2005/8/layout/list1"/>
    <dgm:cxn modelId="{553B7EDB-E644-418F-8DD1-658A113A5300}" type="presParOf" srcId="{B85626BC-3F98-4ABF-BD09-41241F570E03}" destId="{D70766AB-D4F6-43F2-9B07-1AF53422F04E}" srcOrd="8" destOrd="0" presId="urn:microsoft.com/office/officeart/2005/8/layout/list1"/>
    <dgm:cxn modelId="{8AFA311B-0256-4850-AD1E-3385FD878765}" type="presParOf" srcId="{D70766AB-D4F6-43F2-9B07-1AF53422F04E}" destId="{7049F5FD-F896-40A9-8308-ADD8BE598CFD}" srcOrd="0" destOrd="0" presId="urn:microsoft.com/office/officeart/2005/8/layout/list1"/>
    <dgm:cxn modelId="{21DBB6A0-2531-4642-A30C-2175BD35E0F1}" type="presParOf" srcId="{D70766AB-D4F6-43F2-9B07-1AF53422F04E}" destId="{E585E604-8C9D-4E0C-A887-E785FBD6A35B}" srcOrd="1" destOrd="0" presId="urn:microsoft.com/office/officeart/2005/8/layout/list1"/>
    <dgm:cxn modelId="{DDDE9F8D-AFD0-4B1F-840E-0ECE7E947351}" type="presParOf" srcId="{B85626BC-3F98-4ABF-BD09-41241F570E03}" destId="{73A4BA7D-6E3A-43E1-8643-157D796D0760}" srcOrd="9" destOrd="0" presId="urn:microsoft.com/office/officeart/2005/8/layout/list1"/>
    <dgm:cxn modelId="{3F45979B-9989-4DF5-915C-561E28C2DDD8}" type="presParOf" srcId="{B85626BC-3F98-4ABF-BD09-41241F570E03}" destId="{E8488CF8-3F41-4D35-9748-72523D47F86F}" srcOrd="10" destOrd="0" presId="urn:microsoft.com/office/officeart/2005/8/layout/list1"/>
    <dgm:cxn modelId="{D1064E68-EBAD-469B-B19C-9EA1F20DE37A}" type="presParOf" srcId="{B85626BC-3F98-4ABF-BD09-41241F570E03}" destId="{CFB9B9EF-53DD-4F9E-AF5A-BE8C4F119EC7}" srcOrd="11" destOrd="0" presId="urn:microsoft.com/office/officeart/2005/8/layout/list1"/>
    <dgm:cxn modelId="{CF6BA8D9-C76F-4E83-BFB5-706643ED53CD}" type="presParOf" srcId="{B85626BC-3F98-4ABF-BD09-41241F570E03}" destId="{E793D3F7-78F7-436A-9596-BA9BF7367294}" srcOrd="12" destOrd="0" presId="urn:microsoft.com/office/officeart/2005/8/layout/list1"/>
    <dgm:cxn modelId="{88702AD1-670C-40FC-8754-A43BDC51DFA8}" type="presParOf" srcId="{E793D3F7-78F7-436A-9596-BA9BF7367294}" destId="{CEF30654-E0D9-41F0-B548-DCD2B4DC96B5}" srcOrd="0" destOrd="0" presId="urn:microsoft.com/office/officeart/2005/8/layout/list1"/>
    <dgm:cxn modelId="{C79D850E-1EBD-4815-B57E-D7A2359F814F}" type="presParOf" srcId="{E793D3F7-78F7-436A-9596-BA9BF7367294}" destId="{E119D5D8-AC29-468E-AAB3-5217AD0308C8}" srcOrd="1" destOrd="0" presId="urn:microsoft.com/office/officeart/2005/8/layout/list1"/>
    <dgm:cxn modelId="{AB689E6F-582B-46BC-AA16-25FB0F706E56}" type="presParOf" srcId="{B85626BC-3F98-4ABF-BD09-41241F570E03}" destId="{07538135-9C09-4335-95AE-EE9E41254555}" srcOrd="13" destOrd="0" presId="urn:microsoft.com/office/officeart/2005/8/layout/list1"/>
    <dgm:cxn modelId="{A49995CB-2D0B-4923-B3A2-424BA677058E}" type="presParOf" srcId="{B85626BC-3F98-4ABF-BD09-41241F570E03}" destId="{8CFBFB35-5B0C-44FB-BE7D-2091575A5784}"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5C4F63-345F-4ADF-8AD0-4B99E0C82CB6}"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ru-RU"/>
        </a:p>
      </dgm:t>
    </dgm:pt>
    <dgm:pt modelId="{BCC4FF1C-FF48-4665-8985-09A5F95915D0}">
      <dgm:prSet phldrT="[Текст]" custT="1"/>
      <dgm:spPr/>
      <dgm:t>
        <a:bodyPr/>
        <a:lstStyle/>
        <a:p>
          <a:r>
            <a:rPr lang="ru-RU" sz="1600" b="1" dirty="0">
              <a:latin typeface="Times New Roman" pitchFamily="18" charset="0"/>
              <a:cs typeface="Times New Roman" pitchFamily="18" charset="0"/>
            </a:rPr>
            <a:t>Личная заинтересованность</a:t>
          </a:r>
        </a:p>
      </dgm:t>
    </dgm:pt>
    <dgm:pt modelId="{CCED911B-BA4C-4B09-881E-534DD8788A39}" type="parTrans" cxnId="{88C6D476-11BD-4F24-A1A6-D7E3D52E0DC1}">
      <dgm:prSet/>
      <dgm:spPr/>
      <dgm:t>
        <a:bodyPr/>
        <a:lstStyle/>
        <a:p>
          <a:endParaRPr lang="ru-RU"/>
        </a:p>
      </dgm:t>
    </dgm:pt>
    <dgm:pt modelId="{F90A143E-DAB2-44C8-86C5-D2F096F0C9B4}" type="sibTrans" cxnId="{88C6D476-11BD-4F24-A1A6-D7E3D52E0DC1}">
      <dgm:prSet/>
      <dgm:spPr/>
      <dgm:t>
        <a:bodyPr/>
        <a:lstStyle/>
        <a:p>
          <a:endParaRPr lang="ru-RU"/>
        </a:p>
      </dgm:t>
    </dgm:pt>
    <dgm:pt modelId="{CF31D1D2-D6EE-41C8-9750-60AE0845EEAB}">
      <dgm:prSet phldrT="[Текст]" custT="1"/>
      <dgm:spPr/>
      <dgm:t>
        <a:bodyPr/>
        <a:lstStyle/>
        <a:p>
          <a:r>
            <a:rPr lang="ru-RU" sz="1600" dirty="0">
              <a:latin typeface="Times New Roman" pitchFamily="18" charset="0"/>
              <a:cs typeface="Times New Roman" pitchFamily="18" charset="0"/>
            </a:rPr>
            <a:t>Получение дохода в виде денег</a:t>
          </a:r>
        </a:p>
      </dgm:t>
    </dgm:pt>
    <dgm:pt modelId="{89224943-6C8D-46B5-94F2-06D1CB6C579F}" type="parTrans" cxnId="{799366F4-0860-4DE4-8952-59B6A066CBAB}">
      <dgm:prSet/>
      <dgm:spPr/>
      <dgm:t>
        <a:bodyPr/>
        <a:lstStyle/>
        <a:p>
          <a:endParaRPr lang="ru-RU"/>
        </a:p>
      </dgm:t>
    </dgm:pt>
    <dgm:pt modelId="{9006BC5D-9ED1-4CFB-B844-73117DAA0393}" type="sibTrans" cxnId="{799366F4-0860-4DE4-8952-59B6A066CBAB}">
      <dgm:prSet/>
      <dgm:spPr/>
      <dgm:t>
        <a:bodyPr/>
        <a:lstStyle/>
        <a:p>
          <a:endParaRPr lang="ru-RU"/>
        </a:p>
      </dgm:t>
    </dgm:pt>
    <dgm:pt modelId="{660DBA5F-C308-4A5D-94CA-745B02F00275}">
      <dgm:prSet phldrT="[Текст]" custT="1"/>
      <dgm:spPr/>
      <dgm:t>
        <a:bodyPr/>
        <a:lstStyle/>
        <a:p>
          <a:r>
            <a:rPr lang="ru-RU" sz="1600" dirty="0">
              <a:latin typeface="Times New Roman" pitchFamily="18" charset="0"/>
              <a:cs typeface="Times New Roman" pitchFamily="18" charset="0"/>
            </a:rPr>
            <a:t>Имущества</a:t>
          </a:r>
        </a:p>
      </dgm:t>
    </dgm:pt>
    <dgm:pt modelId="{F36A8D99-5639-403A-835D-3F96369A6FF4}" type="parTrans" cxnId="{2A850B53-7191-42BA-A41C-FF34DC344FAF}">
      <dgm:prSet/>
      <dgm:spPr/>
      <dgm:t>
        <a:bodyPr/>
        <a:lstStyle/>
        <a:p>
          <a:endParaRPr lang="ru-RU"/>
        </a:p>
      </dgm:t>
    </dgm:pt>
    <dgm:pt modelId="{98E83DD1-E289-411C-A1C0-085314C0D772}" type="sibTrans" cxnId="{2A850B53-7191-42BA-A41C-FF34DC344FAF}">
      <dgm:prSet/>
      <dgm:spPr/>
      <dgm:t>
        <a:bodyPr/>
        <a:lstStyle/>
        <a:p>
          <a:endParaRPr lang="ru-RU"/>
        </a:p>
      </dgm:t>
    </dgm:pt>
    <dgm:pt modelId="{EB8A4C64-B36A-48FB-A383-79616D1400FF}">
      <dgm:prSet phldrT="[Текст]" custT="1"/>
      <dgm:spPr/>
      <dgm:t>
        <a:bodyPr/>
        <a:lstStyle/>
        <a:p>
          <a:r>
            <a:rPr lang="ru-RU" sz="1600" dirty="0">
              <a:latin typeface="Times New Roman" pitchFamily="18" charset="0"/>
              <a:cs typeface="Times New Roman" pitchFamily="18" charset="0"/>
            </a:rPr>
            <a:t>Имущественных прав</a:t>
          </a:r>
        </a:p>
      </dgm:t>
    </dgm:pt>
    <dgm:pt modelId="{27AE22FF-BA87-498B-B190-EC6C8BF511FD}" type="parTrans" cxnId="{0C5EFF9E-9190-4334-94B8-6408A905B1BA}">
      <dgm:prSet/>
      <dgm:spPr/>
      <dgm:t>
        <a:bodyPr/>
        <a:lstStyle/>
        <a:p>
          <a:endParaRPr lang="ru-RU"/>
        </a:p>
      </dgm:t>
    </dgm:pt>
    <dgm:pt modelId="{AE81A494-7B9C-432F-B917-17B4C71383F1}" type="sibTrans" cxnId="{0C5EFF9E-9190-4334-94B8-6408A905B1BA}">
      <dgm:prSet/>
      <dgm:spPr/>
      <dgm:t>
        <a:bodyPr/>
        <a:lstStyle/>
        <a:p>
          <a:endParaRPr lang="ru-RU"/>
        </a:p>
      </dgm:t>
    </dgm:pt>
    <dgm:pt modelId="{1966E03B-DE8C-45BF-BD8B-6A3763E4FFE6}">
      <dgm:prSet phldrT="[Текст]" custT="1"/>
      <dgm:spPr/>
      <dgm:t>
        <a:bodyPr/>
        <a:lstStyle/>
        <a:p>
          <a:r>
            <a:rPr lang="ru-RU" sz="1600" dirty="0">
              <a:latin typeface="Times New Roman" pitchFamily="18" charset="0"/>
              <a:cs typeface="Times New Roman" pitchFamily="18" charset="0"/>
            </a:rPr>
            <a:t>Выгоды (преимущества)</a:t>
          </a:r>
        </a:p>
      </dgm:t>
    </dgm:pt>
    <dgm:pt modelId="{C838C7A6-C649-4529-B90C-8B7EB685D43F}" type="parTrans" cxnId="{52171781-1DFD-4142-A8B4-C5B32C00BC6A}">
      <dgm:prSet/>
      <dgm:spPr/>
      <dgm:t>
        <a:bodyPr/>
        <a:lstStyle/>
        <a:p>
          <a:endParaRPr lang="ru-RU"/>
        </a:p>
      </dgm:t>
    </dgm:pt>
    <dgm:pt modelId="{008A39CD-8CC8-4A8B-882D-672E8C550A2C}" type="sibTrans" cxnId="{52171781-1DFD-4142-A8B4-C5B32C00BC6A}">
      <dgm:prSet/>
      <dgm:spPr/>
      <dgm:t>
        <a:bodyPr/>
        <a:lstStyle/>
        <a:p>
          <a:endParaRPr lang="ru-RU"/>
        </a:p>
      </dgm:t>
    </dgm:pt>
    <dgm:pt modelId="{2578C062-E07B-43AB-AC6B-FBE45265FE46}" type="pres">
      <dgm:prSet presAssocID="{295C4F63-345F-4ADF-8AD0-4B99E0C82CB6}" presName="Name0" presStyleCnt="0">
        <dgm:presLayoutVars>
          <dgm:dir/>
          <dgm:animLvl val="lvl"/>
          <dgm:resizeHandles/>
        </dgm:presLayoutVars>
      </dgm:prSet>
      <dgm:spPr/>
    </dgm:pt>
    <dgm:pt modelId="{82313B4C-93F0-4F2E-9575-8AA82D9BFFC6}" type="pres">
      <dgm:prSet presAssocID="{BCC4FF1C-FF48-4665-8985-09A5F95915D0}" presName="linNode" presStyleCnt="0"/>
      <dgm:spPr/>
    </dgm:pt>
    <dgm:pt modelId="{7564FF0A-D223-43B5-835A-A1165867FF98}" type="pres">
      <dgm:prSet presAssocID="{BCC4FF1C-FF48-4665-8985-09A5F95915D0}" presName="parentShp" presStyleLbl="node1" presStyleIdx="0" presStyleCnt="1">
        <dgm:presLayoutVars>
          <dgm:bulletEnabled val="1"/>
        </dgm:presLayoutVars>
      </dgm:prSet>
      <dgm:spPr/>
    </dgm:pt>
    <dgm:pt modelId="{D71912AC-8E2A-4FD2-9631-86D5FF46BECD}" type="pres">
      <dgm:prSet presAssocID="{BCC4FF1C-FF48-4665-8985-09A5F95915D0}" presName="childShp" presStyleLbl="bgAccFollowNode1" presStyleIdx="0" presStyleCnt="1" custLinFactNeighborX="2309" custLinFactNeighborY="9425">
        <dgm:presLayoutVars>
          <dgm:bulletEnabled val="1"/>
        </dgm:presLayoutVars>
      </dgm:prSet>
      <dgm:spPr/>
    </dgm:pt>
  </dgm:ptLst>
  <dgm:cxnLst>
    <dgm:cxn modelId="{55C37B08-4735-40A4-99A7-4B92519CF1FB}" type="presOf" srcId="{295C4F63-345F-4ADF-8AD0-4B99E0C82CB6}" destId="{2578C062-E07B-43AB-AC6B-FBE45265FE46}" srcOrd="0" destOrd="0" presId="urn:microsoft.com/office/officeart/2005/8/layout/vList6"/>
    <dgm:cxn modelId="{2EEAF067-24ED-4D14-A0FB-55AFE0A30F91}" type="presOf" srcId="{EB8A4C64-B36A-48FB-A383-79616D1400FF}" destId="{D71912AC-8E2A-4FD2-9631-86D5FF46BECD}" srcOrd="0" destOrd="2" presId="urn:microsoft.com/office/officeart/2005/8/layout/vList6"/>
    <dgm:cxn modelId="{2A850B53-7191-42BA-A41C-FF34DC344FAF}" srcId="{BCC4FF1C-FF48-4665-8985-09A5F95915D0}" destId="{660DBA5F-C308-4A5D-94CA-745B02F00275}" srcOrd="1" destOrd="0" parTransId="{F36A8D99-5639-403A-835D-3F96369A6FF4}" sibTransId="{98E83DD1-E289-411C-A1C0-085314C0D772}"/>
    <dgm:cxn modelId="{88C6D476-11BD-4F24-A1A6-D7E3D52E0DC1}" srcId="{295C4F63-345F-4ADF-8AD0-4B99E0C82CB6}" destId="{BCC4FF1C-FF48-4665-8985-09A5F95915D0}" srcOrd="0" destOrd="0" parTransId="{CCED911B-BA4C-4B09-881E-534DD8788A39}" sibTransId="{F90A143E-DAB2-44C8-86C5-D2F096F0C9B4}"/>
    <dgm:cxn modelId="{52171781-1DFD-4142-A8B4-C5B32C00BC6A}" srcId="{BCC4FF1C-FF48-4665-8985-09A5F95915D0}" destId="{1966E03B-DE8C-45BF-BD8B-6A3763E4FFE6}" srcOrd="3" destOrd="0" parTransId="{C838C7A6-C649-4529-B90C-8B7EB685D43F}" sibTransId="{008A39CD-8CC8-4A8B-882D-672E8C550A2C}"/>
    <dgm:cxn modelId="{0C5EFF9E-9190-4334-94B8-6408A905B1BA}" srcId="{BCC4FF1C-FF48-4665-8985-09A5F95915D0}" destId="{EB8A4C64-B36A-48FB-A383-79616D1400FF}" srcOrd="2" destOrd="0" parTransId="{27AE22FF-BA87-498B-B190-EC6C8BF511FD}" sibTransId="{AE81A494-7B9C-432F-B917-17B4C71383F1}"/>
    <dgm:cxn modelId="{ADB06CB1-0FA4-4856-A4E0-4F3E52CCD89B}" type="presOf" srcId="{BCC4FF1C-FF48-4665-8985-09A5F95915D0}" destId="{7564FF0A-D223-43B5-835A-A1165867FF98}" srcOrd="0" destOrd="0" presId="urn:microsoft.com/office/officeart/2005/8/layout/vList6"/>
    <dgm:cxn modelId="{4690E8C2-E1B3-4938-98DA-07284A3252EF}" type="presOf" srcId="{660DBA5F-C308-4A5D-94CA-745B02F00275}" destId="{D71912AC-8E2A-4FD2-9631-86D5FF46BECD}" srcOrd="0" destOrd="1" presId="urn:microsoft.com/office/officeart/2005/8/layout/vList6"/>
    <dgm:cxn modelId="{9C676CCA-159F-4454-B64E-0B103E306148}" type="presOf" srcId="{1966E03B-DE8C-45BF-BD8B-6A3763E4FFE6}" destId="{D71912AC-8E2A-4FD2-9631-86D5FF46BECD}" srcOrd="0" destOrd="3" presId="urn:microsoft.com/office/officeart/2005/8/layout/vList6"/>
    <dgm:cxn modelId="{80C9FCD3-BBF1-4856-8948-97F71A3E3BF7}" type="presOf" srcId="{CF31D1D2-D6EE-41C8-9750-60AE0845EEAB}" destId="{D71912AC-8E2A-4FD2-9631-86D5FF46BECD}" srcOrd="0" destOrd="0" presId="urn:microsoft.com/office/officeart/2005/8/layout/vList6"/>
    <dgm:cxn modelId="{799366F4-0860-4DE4-8952-59B6A066CBAB}" srcId="{BCC4FF1C-FF48-4665-8985-09A5F95915D0}" destId="{CF31D1D2-D6EE-41C8-9750-60AE0845EEAB}" srcOrd="0" destOrd="0" parTransId="{89224943-6C8D-46B5-94F2-06D1CB6C579F}" sibTransId="{9006BC5D-9ED1-4CFB-B844-73117DAA0393}"/>
    <dgm:cxn modelId="{7279267E-AC36-444E-8520-E9F4CCAFC14E}" type="presParOf" srcId="{2578C062-E07B-43AB-AC6B-FBE45265FE46}" destId="{82313B4C-93F0-4F2E-9575-8AA82D9BFFC6}" srcOrd="0" destOrd="0" presId="urn:microsoft.com/office/officeart/2005/8/layout/vList6"/>
    <dgm:cxn modelId="{74A3A2E5-887C-4CAC-BC41-D83453FA079F}" type="presParOf" srcId="{82313B4C-93F0-4F2E-9575-8AA82D9BFFC6}" destId="{7564FF0A-D223-43B5-835A-A1165867FF98}" srcOrd="0" destOrd="0" presId="urn:microsoft.com/office/officeart/2005/8/layout/vList6"/>
    <dgm:cxn modelId="{24DB86E6-CF40-4831-BAB7-F39581DECBBC}" type="presParOf" srcId="{82313B4C-93F0-4F2E-9575-8AA82D9BFFC6}" destId="{D71912AC-8E2A-4FD2-9631-86D5FF46BEC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CABD6D-321A-4A3F-BB35-75FCA726B78F}" type="doc">
      <dgm:prSet loTypeId="urn:microsoft.com/office/officeart/2005/8/layout/chevron2" loCatId="process" qsTypeId="urn:microsoft.com/office/officeart/2005/8/quickstyle/simple1" qsCatId="simple" csTypeId="urn:microsoft.com/office/officeart/2005/8/colors/accent1_1" csCatId="accent1" phldr="1"/>
      <dgm:spPr/>
      <dgm:t>
        <a:bodyPr/>
        <a:lstStyle/>
        <a:p>
          <a:endParaRPr lang="ru-RU"/>
        </a:p>
      </dgm:t>
    </dgm:pt>
    <dgm:pt modelId="{3F4FD719-64A3-4DB5-B7A8-0D8079D8ABA2}">
      <dgm:prSet phldrT="[Текст]"/>
      <dgm:spPr/>
      <dgm:t>
        <a:bodyPr/>
        <a:lstStyle/>
        <a:p>
          <a:endParaRPr lang="ru-RU" dirty="0">
            <a:solidFill>
              <a:schemeClr val="tx1"/>
            </a:solidFill>
          </a:endParaRPr>
        </a:p>
      </dgm:t>
    </dgm:pt>
    <dgm:pt modelId="{7B1FF05B-712D-4DFA-9302-912AB5B0DBF7}" type="parTrans" cxnId="{1B39BCE5-6366-41F0-AB0F-92B5A906E17F}">
      <dgm:prSet/>
      <dgm:spPr/>
      <dgm:t>
        <a:bodyPr/>
        <a:lstStyle/>
        <a:p>
          <a:endParaRPr lang="ru-RU"/>
        </a:p>
      </dgm:t>
    </dgm:pt>
    <dgm:pt modelId="{29748215-0432-40B5-95E9-E533A736135B}" type="sibTrans" cxnId="{1B39BCE5-6366-41F0-AB0F-92B5A906E17F}">
      <dgm:prSet/>
      <dgm:spPr/>
      <dgm:t>
        <a:bodyPr/>
        <a:lstStyle/>
        <a:p>
          <a:endParaRPr lang="ru-RU"/>
        </a:p>
      </dgm:t>
    </dgm:pt>
    <dgm:pt modelId="{1EECB6E4-CDBB-4C05-9CA9-6D021E7F211F}">
      <dgm:prSet phldrT="[Текст]" custT="1"/>
      <dgm:spPr/>
      <dgm:t>
        <a:bodyPr/>
        <a:lstStyle/>
        <a:p>
          <a:pPr marL="265113" indent="-265113" algn="just"/>
          <a:r>
            <a:rPr lang="ru-RU" sz="1300" dirty="0">
              <a:latin typeface="Times New Roman" pitchFamily="18" charset="0"/>
              <a:cs typeface="Times New Roman" pitchFamily="18" charset="0"/>
            </a:rPr>
            <a:t>явное нарушение установленных запретов (например, использование служебной информации, получение наград, почетных и специальных званий (за исключением научных)от иностранных государств и др.)</a:t>
          </a:r>
        </a:p>
      </dgm:t>
    </dgm:pt>
    <dgm:pt modelId="{B4247290-98E7-4EAE-A08E-83025958290E}" type="parTrans" cxnId="{D06DE99F-B645-4E99-A2C8-2643378F27EB}">
      <dgm:prSet/>
      <dgm:spPr/>
      <dgm:t>
        <a:bodyPr/>
        <a:lstStyle/>
        <a:p>
          <a:endParaRPr lang="ru-RU"/>
        </a:p>
      </dgm:t>
    </dgm:pt>
    <dgm:pt modelId="{95075574-FD0A-4A2C-AD8C-17C5D002BB9D}" type="sibTrans" cxnId="{D06DE99F-B645-4E99-A2C8-2643378F27EB}">
      <dgm:prSet/>
      <dgm:spPr/>
      <dgm:t>
        <a:bodyPr/>
        <a:lstStyle/>
        <a:p>
          <a:endParaRPr lang="ru-RU"/>
        </a:p>
      </dgm:t>
    </dgm:pt>
    <dgm:pt modelId="{0D9585EB-4216-4C0A-89E9-C49B04AC3A8A}">
      <dgm:prSet phldrT="[Текст]"/>
      <dgm:spPr/>
      <dgm:t>
        <a:bodyPr/>
        <a:lstStyle/>
        <a:p>
          <a:endParaRPr lang="ru-RU" dirty="0">
            <a:solidFill>
              <a:schemeClr val="tx1"/>
            </a:solidFill>
          </a:endParaRPr>
        </a:p>
      </dgm:t>
    </dgm:pt>
    <dgm:pt modelId="{E4C89B52-1561-401F-8FE8-853F3F97F791}" type="parTrans" cxnId="{D4EA77E1-F2A4-4572-8972-7CB56DBE07DF}">
      <dgm:prSet/>
      <dgm:spPr/>
      <dgm:t>
        <a:bodyPr/>
        <a:lstStyle/>
        <a:p>
          <a:endParaRPr lang="ru-RU"/>
        </a:p>
      </dgm:t>
    </dgm:pt>
    <dgm:pt modelId="{062357BB-2CA3-43EB-A9AF-40C0065056DC}" type="sibTrans" cxnId="{D4EA77E1-F2A4-4572-8972-7CB56DBE07DF}">
      <dgm:prSet/>
      <dgm:spPr/>
      <dgm:t>
        <a:bodyPr/>
        <a:lstStyle/>
        <a:p>
          <a:endParaRPr lang="ru-RU"/>
        </a:p>
      </dgm:t>
    </dgm:pt>
    <dgm:pt modelId="{61878027-19E8-47EF-AD80-66E74DF05823}">
      <dgm:prSet phldrT="[Текст]"/>
      <dgm:spPr/>
      <dgm:t>
        <a:bodyPr/>
        <a:lstStyle/>
        <a:p>
          <a:endParaRPr lang="ru-RU" dirty="0">
            <a:solidFill>
              <a:schemeClr val="tx1"/>
            </a:solidFill>
          </a:endParaRPr>
        </a:p>
      </dgm:t>
    </dgm:pt>
    <dgm:pt modelId="{966D70D7-C808-4F94-9141-0A42D72E9DA8}" type="parTrans" cxnId="{1E1C407B-5152-4C90-999C-DE32B2771BE2}">
      <dgm:prSet/>
      <dgm:spPr/>
      <dgm:t>
        <a:bodyPr/>
        <a:lstStyle/>
        <a:p>
          <a:endParaRPr lang="ru-RU"/>
        </a:p>
      </dgm:t>
    </dgm:pt>
    <dgm:pt modelId="{B948FB9E-9AE7-45A4-9846-13AAE281153E}" type="sibTrans" cxnId="{1E1C407B-5152-4C90-999C-DE32B2771BE2}">
      <dgm:prSet/>
      <dgm:spPr/>
      <dgm:t>
        <a:bodyPr/>
        <a:lstStyle/>
        <a:p>
          <a:endParaRPr lang="ru-RU"/>
        </a:p>
      </dgm:t>
    </dgm:pt>
    <dgm:pt modelId="{FE2CA9E7-646F-4334-B85B-E6D318516658}">
      <dgm:prSet phldrT="[Текст]"/>
      <dgm:spPr/>
      <dgm:t>
        <a:bodyPr/>
        <a:lstStyle/>
        <a:p>
          <a:endParaRPr lang="ru-RU" dirty="0">
            <a:solidFill>
              <a:schemeClr val="tx1"/>
            </a:solidFill>
          </a:endParaRPr>
        </a:p>
      </dgm:t>
    </dgm:pt>
    <dgm:pt modelId="{66190AAF-03DC-482C-9746-8BD537FD8A62}" type="parTrans" cxnId="{27996DE4-6BD9-47FF-9E9A-F195F9A54213}">
      <dgm:prSet/>
      <dgm:spPr/>
      <dgm:t>
        <a:bodyPr/>
        <a:lstStyle/>
        <a:p>
          <a:endParaRPr lang="ru-RU"/>
        </a:p>
      </dgm:t>
    </dgm:pt>
    <dgm:pt modelId="{C0898C88-9B14-4134-BA39-69553796C603}" type="sibTrans" cxnId="{27996DE4-6BD9-47FF-9E9A-F195F9A54213}">
      <dgm:prSet/>
      <dgm:spPr/>
      <dgm:t>
        <a:bodyPr/>
        <a:lstStyle/>
        <a:p>
          <a:endParaRPr lang="ru-RU"/>
        </a:p>
      </dgm:t>
    </dgm:pt>
    <dgm:pt modelId="{9C55619A-CCD1-44CD-9383-1CFAB1E952B7}">
      <dgm:prSet custT="1"/>
      <dgm:spPr/>
      <dgm:t>
        <a:bodyPr/>
        <a:lstStyle/>
        <a:p>
          <a:pPr algn="just"/>
          <a:r>
            <a:rPr lang="ru-RU" sz="1300" dirty="0">
              <a:latin typeface="Times New Roman" pitchFamily="18" charset="0"/>
              <a:cs typeface="Times New Roman" pitchFamily="18" charset="0"/>
            </a:rPr>
            <a:t>выполнение отдельных функций государственного/муниципального управления </a:t>
          </a:r>
          <a:br>
            <a:rPr lang="ru-RU" sz="1300" dirty="0">
              <a:latin typeface="Times New Roman" pitchFamily="18" charset="0"/>
              <a:cs typeface="Times New Roman" pitchFamily="18" charset="0"/>
            </a:rPr>
          </a:br>
          <a:r>
            <a:rPr lang="ru-RU" sz="1300" dirty="0">
              <a:latin typeface="Times New Roman" pitchFamily="18" charset="0"/>
              <a:cs typeface="Times New Roman" pitchFamily="18" charset="0"/>
            </a:rPr>
            <a:t>в отношении родственников и/или иных лиц, с которыми связана личная заинтересованность служащего</a:t>
          </a:r>
        </a:p>
      </dgm:t>
    </dgm:pt>
    <dgm:pt modelId="{CEE9D89C-FF1C-42A9-B804-D26A459EEA90}" type="parTrans" cxnId="{093E2C82-6D57-43AF-AF26-26D4C0214FD7}">
      <dgm:prSet/>
      <dgm:spPr/>
      <dgm:t>
        <a:bodyPr/>
        <a:lstStyle/>
        <a:p>
          <a:endParaRPr lang="ru-RU"/>
        </a:p>
      </dgm:t>
    </dgm:pt>
    <dgm:pt modelId="{9BFB28BB-5FD6-47A8-A72F-4BEC10125A52}" type="sibTrans" cxnId="{093E2C82-6D57-43AF-AF26-26D4C0214FD7}">
      <dgm:prSet/>
      <dgm:spPr/>
      <dgm:t>
        <a:bodyPr/>
        <a:lstStyle/>
        <a:p>
          <a:endParaRPr lang="ru-RU"/>
        </a:p>
      </dgm:t>
    </dgm:pt>
    <dgm:pt modelId="{2AD619A7-100E-4138-BB20-27B18DDF1807}">
      <dgm:prSet custT="1"/>
      <dgm:spPr/>
      <dgm:t>
        <a:bodyPr/>
        <a:lstStyle/>
        <a:p>
          <a:pPr algn="just"/>
          <a:r>
            <a:rPr lang="ru-RU" sz="1300" dirty="0">
              <a:latin typeface="Times New Roman" pitchFamily="18" charset="0"/>
              <a:cs typeface="Times New Roman" pitchFamily="18" charset="0"/>
            </a:rPr>
            <a:t>выполнение иной оплачиваемой работы</a:t>
          </a:r>
        </a:p>
      </dgm:t>
    </dgm:pt>
    <dgm:pt modelId="{997E43B8-C31D-4CCC-80DC-A0D0AF2ECB7B}" type="parTrans" cxnId="{882C8FD5-B86C-4EFB-9968-9AE9407CD05A}">
      <dgm:prSet/>
      <dgm:spPr/>
      <dgm:t>
        <a:bodyPr/>
        <a:lstStyle/>
        <a:p>
          <a:endParaRPr lang="ru-RU"/>
        </a:p>
      </dgm:t>
    </dgm:pt>
    <dgm:pt modelId="{5C9D5763-DC7C-4CA0-93F9-A5E229C9DB05}" type="sibTrans" cxnId="{882C8FD5-B86C-4EFB-9968-9AE9407CD05A}">
      <dgm:prSet/>
      <dgm:spPr/>
      <dgm:t>
        <a:bodyPr/>
        <a:lstStyle/>
        <a:p>
          <a:endParaRPr lang="ru-RU"/>
        </a:p>
      </dgm:t>
    </dgm:pt>
    <dgm:pt modelId="{1C1B6303-3771-44CB-9E5D-04FF3D4E9B7B}">
      <dgm:prSet custT="1"/>
      <dgm:spPr/>
      <dgm:t>
        <a:bodyPr/>
        <a:lstStyle/>
        <a:p>
          <a:r>
            <a:rPr lang="ru-RU" sz="1300" dirty="0">
              <a:latin typeface="Times New Roman" pitchFamily="18" charset="0"/>
              <a:cs typeface="Times New Roman" pitchFamily="18" charset="0"/>
            </a:rPr>
            <a:t>владение ценными бумагами, банковскими вкладами</a:t>
          </a:r>
        </a:p>
      </dgm:t>
    </dgm:pt>
    <dgm:pt modelId="{1E81D8E3-053C-46D5-80CE-A9B3D08D8501}" type="parTrans" cxnId="{B12BA567-CE9B-4519-9079-83DFCBEFF173}">
      <dgm:prSet/>
      <dgm:spPr/>
      <dgm:t>
        <a:bodyPr/>
        <a:lstStyle/>
        <a:p>
          <a:endParaRPr lang="ru-RU"/>
        </a:p>
      </dgm:t>
    </dgm:pt>
    <dgm:pt modelId="{4820D1C5-9190-45F3-A779-C594C768D8E7}" type="sibTrans" cxnId="{B12BA567-CE9B-4519-9079-83DFCBEFF173}">
      <dgm:prSet/>
      <dgm:spPr/>
      <dgm:t>
        <a:bodyPr/>
        <a:lstStyle/>
        <a:p>
          <a:endParaRPr lang="ru-RU"/>
        </a:p>
      </dgm:t>
    </dgm:pt>
    <dgm:pt modelId="{728CCCDD-2D3B-4FE1-909C-E7B6C12F94E7}">
      <dgm:prSet phldrT="[Текст]"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u-RU" sz="1600"/>
            <a:t> </a:t>
          </a:r>
        </a:p>
        <a:p>
          <a:endParaRPr lang="ru-RU" dirty="0"/>
        </a:p>
      </dgm:t>
    </dgm:pt>
    <dgm:pt modelId="{A3D76322-C344-440D-BE00-E9D0DFCDA514}" type="parTrans" cxnId="{63D19033-11DD-4E4E-BCD9-EC257C4F791C}">
      <dgm:prSet/>
      <dgm:spPr/>
      <dgm:t>
        <a:bodyPr/>
        <a:lstStyle/>
        <a:p>
          <a:endParaRPr lang="ru-RU"/>
        </a:p>
      </dgm:t>
    </dgm:pt>
    <dgm:pt modelId="{08D1B983-27A2-4FE6-89D4-EB97F714E156}" type="sibTrans" cxnId="{63D19033-11DD-4E4E-BCD9-EC257C4F791C}">
      <dgm:prSet/>
      <dgm:spPr/>
      <dgm:t>
        <a:bodyPr/>
        <a:lstStyle/>
        <a:p>
          <a:endParaRPr lang="ru-RU"/>
        </a:p>
      </dgm:t>
    </dgm:pt>
    <dgm:pt modelId="{C5227FA3-FA9E-4B47-88E7-63E0FFB92507}">
      <dgm:prSet phldrT="[Текст]"/>
      <dgm:spPr/>
      <dgm:t>
        <a:bodyPr/>
        <a:lstStyle/>
        <a:p>
          <a:endParaRPr lang="ru-RU" dirty="0">
            <a:solidFill>
              <a:schemeClr val="tx1"/>
            </a:solidFill>
          </a:endParaRPr>
        </a:p>
      </dgm:t>
    </dgm:pt>
    <dgm:pt modelId="{1120C412-50AC-44FA-B269-F5D4D2D5B2B1}" type="parTrans" cxnId="{6F01DB21-3651-4E18-9CC1-15B0CF77FEC8}">
      <dgm:prSet/>
      <dgm:spPr/>
      <dgm:t>
        <a:bodyPr/>
        <a:lstStyle/>
        <a:p>
          <a:endParaRPr lang="ru-RU"/>
        </a:p>
      </dgm:t>
    </dgm:pt>
    <dgm:pt modelId="{F98C9EE4-2C06-4574-8D77-65FC3C0F3C21}" type="sibTrans" cxnId="{6F01DB21-3651-4E18-9CC1-15B0CF77FEC8}">
      <dgm:prSet/>
      <dgm:spPr/>
      <dgm:t>
        <a:bodyPr/>
        <a:lstStyle/>
        <a:p>
          <a:endParaRPr lang="ru-RU"/>
        </a:p>
      </dgm:t>
    </dgm:pt>
    <dgm:pt modelId="{A627533A-BBBF-4ED1-AC6A-6C9B79DACC7B}">
      <dgm:prSet custT="1"/>
      <dgm:spPr/>
      <dgm:t>
        <a:bodyPr/>
        <a:lstStyle/>
        <a:p>
          <a:pPr marL="265113" indent="-265113"/>
          <a:r>
            <a:rPr lang="ru-RU" sz="1300" dirty="0">
              <a:latin typeface="Times New Roman" pitchFamily="18" charset="0"/>
              <a:cs typeface="Times New Roman" pitchFamily="18" charset="0"/>
            </a:rPr>
            <a:t>имущественные обязательства и судебные разбирательства</a:t>
          </a:r>
        </a:p>
      </dgm:t>
    </dgm:pt>
    <dgm:pt modelId="{F7D7AAD5-2DDE-4E88-9AD7-D55372DB9AEA}" type="parTrans" cxnId="{6F7F2712-8A4A-49D4-B868-0749A09AEE19}">
      <dgm:prSet/>
      <dgm:spPr/>
      <dgm:t>
        <a:bodyPr/>
        <a:lstStyle/>
        <a:p>
          <a:endParaRPr lang="ru-RU"/>
        </a:p>
      </dgm:t>
    </dgm:pt>
    <dgm:pt modelId="{73CCE1EE-DC48-400C-BF4B-DB0AF6105265}" type="sibTrans" cxnId="{6F7F2712-8A4A-49D4-B868-0749A09AEE19}">
      <dgm:prSet/>
      <dgm:spPr/>
      <dgm:t>
        <a:bodyPr/>
        <a:lstStyle/>
        <a:p>
          <a:endParaRPr lang="ru-RU"/>
        </a:p>
      </dgm:t>
    </dgm:pt>
    <dgm:pt modelId="{B444F39F-BC38-41FD-B18B-5C0BC983DC57}">
      <dgm:prSet phldrT="[Текст]"/>
      <dgm:spPr/>
      <dgm:t>
        <a:bodyPr/>
        <a:lstStyle/>
        <a:p>
          <a:endParaRPr lang="ru-RU" dirty="0">
            <a:solidFill>
              <a:schemeClr val="tx1"/>
            </a:solidFill>
          </a:endParaRPr>
        </a:p>
      </dgm:t>
    </dgm:pt>
    <dgm:pt modelId="{173F2D55-8E4C-41BA-8E18-9CD5499EBFF2}" type="parTrans" cxnId="{2563E753-E54A-41B5-8416-05D618314161}">
      <dgm:prSet/>
      <dgm:spPr/>
      <dgm:t>
        <a:bodyPr/>
        <a:lstStyle/>
        <a:p>
          <a:endParaRPr lang="ru-RU"/>
        </a:p>
      </dgm:t>
    </dgm:pt>
    <dgm:pt modelId="{F12DEDA1-26D1-4A89-B3BD-D3957A88F958}" type="sibTrans" cxnId="{2563E753-E54A-41B5-8416-05D618314161}">
      <dgm:prSet/>
      <dgm:spPr/>
      <dgm:t>
        <a:bodyPr/>
        <a:lstStyle/>
        <a:p>
          <a:endParaRPr lang="ru-RU"/>
        </a:p>
      </dgm:t>
    </dgm:pt>
    <dgm:pt modelId="{0A4DC6AA-1DE3-4644-A4DD-6D53649B56E4}">
      <dgm:prSe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300" dirty="0">
              <a:latin typeface="Times New Roman" pitchFamily="18" charset="0"/>
              <a:cs typeface="Times New Roman" pitchFamily="18" charset="0"/>
            </a:rPr>
            <a:t> взаимодействие с бывшим работодателем и трудоустройство после увольнения с государственной/муниципальной службы</a:t>
          </a:r>
        </a:p>
      </dgm:t>
    </dgm:pt>
    <dgm:pt modelId="{74DB3A3D-1D6C-43DE-89DE-F95A207ABC36}" type="sibTrans" cxnId="{E4F8737B-0116-43B4-BED5-AE4CD16C2B75}">
      <dgm:prSet/>
      <dgm:spPr/>
      <dgm:t>
        <a:bodyPr/>
        <a:lstStyle/>
        <a:p>
          <a:endParaRPr lang="ru-RU"/>
        </a:p>
      </dgm:t>
    </dgm:pt>
    <dgm:pt modelId="{D770054B-0C48-4EF6-8CAC-22D714E5CC4E}" type="parTrans" cxnId="{E4F8737B-0116-43B4-BED5-AE4CD16C2B75}">
      <dgm:prSet/>
      <dgm:spPr/>
      <dgm:t>
        <a:bodyPr/>
        <a:lstStyle/>
        <a:p>
          <a:endParaRPr lang="ru-RU"/>
        </a:p>
      </dgm:t>
    </dgm:pt>
    <dgm:pt modelId="{349DD3F3-95D3-4980-898D-F7A22D9A8A6C}">
      <dgm:prSet custT="1"/>
      <dgm:spPr/>
      <dgm:t>
        <a:bodyPr/>
        <a:lstStyle/>
        <a:p>
          <a:r>
            <a:rPr lang="ru-RU" sz="1300" dirty="0">
              <a:latin typeface="Times New Roman" pitchFamily="18" charset="0"/>
              <a:cs typeface="Times New Roman" pitchFamily="18" charset="0"/>
            </a:rPr>
            <a:t>получение подарков и услуг</a:t>
          </a:r>
        </a:p>
      </dgm:t>
    </dgm:pt>
    <dgm:pt modelId="{E4A06426-11BE-4309-AD86-E3CC6B6F5E0F}" type="parTrans" cxnId="{75B74F3E-F6B9-43E0-8857-B7348483E499}">
      <dgm:prSet/>
      <dgm:spPr/>
      <dgm:t>
        <a:bodyPr/>
        <a:lstStyle/>
        <a:p>
          <a:endParaRPr lang="ru-RU"/>
        </a:p>
      </dgm:t>
    </dgm:pt>
    <dgm:pt modelId="{94F7EF67-4C93-4860-A89A-FC60C5814121}" type="sibTrans" cxnId="{75B74F3E-F6B9-43E0-8857-B7348483E499}">
      <dgm:prSet/>
      <dgm:spPr/>
      <dgm:t>
        <a:bodyPr/>
        <a:lstStyle/>
        <a:p>
          <a:endParaRPr lang="ru-RU"/>
        </a:p>
      </dgm:t>
    </dgm:pt>
    <dgm:pt modelId="{7B715C3F-B3EB-4278-9B5F-BAB0482530CF}" type="pres">
      <dgm:prSet presAssocID="{69CABD6D-321A-4A3F-BB35-75FCA726B78F}" presName="linearFlow" presStyleCnt="0">
        <dgm:presLayoutVars>
          <dgm:dir/>
          <dgm:animLvl val="lvl"/>
          <dgm:resizeHandles val="exact"/>
        </dgm:presLayoutVars>
      </dgm:prSet>
      <dgm:spPr/>
    </dgm:pt>
    <dgm:pt modelId="{357ABB01-48A9-41F9-AB69-0AA9230167EE}" type="pres">
      <dgm:prSet presAssocID="{0D9585EB-4216-4C0A-89E9-C49B04AC3A8A}" presName="composite" presStyleCnt="0"/>
      <dgm:spPr/>
    </dgm:pt>
    <dgm:pt modelId="{CB45CD49-01F2-4744-870B-DF9CA4FD23D7}" type="pres">
      <dgm:prSet presAssocID="{0D9585EB-4216-4C0A-89E9-C49B04AC3A8A}" presName="parentText" presStyleLbl="alignNode1" presStyleIdx="0" presStyleCnt="7">
        <dgm:presLayoutVars>
          <dgm:chMax val="1"/>
          <dgm:bulletEnabled val="1"/>
        </dgm:presLayoutVars>
      </dgm:prSet>
      <dgm:spPr/>
    </dgm:pt>
    <dgm:pt modelId="{F1671D04-3697-4AE1-A311-4D8D20DAE4C0}" type="pres">
      <dgm:prSet presAssocID="{0D9585EB-4216-4C0A-89E9-C49B04AC3A8A}" presName="descendantText" presStyleLbl="alignAcc1" presStyleIdx="0" presStyleCnt="7" custScaleY="131103">
        <dgm:presLayoutVars>
          <dgm:bulletEnabled val="1"/>
        </dgm:presLayoutVars>
      </dgm:prSet>
      <dgm:spPr/>
    </dgm:pt>
    <dgm:pt modelId="{123D8967-E421-48D7-8C10-B5265788E67B}" type="pres">
      <dgm:prSet presAssocID="{062357BB-2CA3-43EB-A9AF-40C0065056DC}" presName="sp" presStyleCnt="0"/>
      <dgm:spPr/>
    </dgm:pt>
    <dgm:pt modelId="{0B9681FC-5527-47AE-845D-49EC6B0FC3CC}" type="pres">
      <dgm:prSet presAssocID="{61878027-19E8-47EF-AD80-66E74DF05823}" presName="composite" presStyleCnt="0"/>
      <dgm:spPr/>
    </dgm:pt>
    <dgm:pt modelId="{48CCCE33-B62C-46EF-B5AD-702CEE50089D}" type="pres">
      <dgm:prSet presAssocID="{61878027-19E8-47EF-AD80-66E74DF05823}" presName="parentText" presStyleLbl="alignNode1" presStyleIdx="1" presStyleCnt="7">
        <dgm:presLayoutVars>
          <dgm:chMax val="1"/>
          <dgm:bulletEnabled val="1"/>
        </dgm:presLayoutVars>
      </dgm:prSet>
      <dgm:spPr/>
    </dgm:pt>
    <dgm:pt modelId="{51E70B03-2FE1-4D3F-9511-DB792B463E28}" type="pres">
      <dgm:prSet presAssocID="{61878027-19E8-47EF-AD80-66E74DF05823}" presName="descendantText" presStyleLbl="alignAcc1" presStyleIdx="1" presStyleCnt="7" custScaleX="99444" custScaleY="61550" custLinFactNeighborX="1149" custLinFactNeighborY="-9191">
        <dgm:presLayoutVars>
          <dgm:bulletEnabled val="1"/>
        </dgm:presLayoutVars>
      </dgm:prSet>
      <dgm:spPr/>
    </dgm:pt>
    <dgm:pt modelId="{3F09D1DB-98DB-4CAA-9A0A-11CE567177BB}" type="pres">
      <dgm:prSet presAssocID="{B948FB9E-9AE7-45A4-9846-13AAE281153E}" presName="sp" presStyleCnt="0"/>
      <dgm:spPr/>
    </dgm:pt>
    <dgm:pt modelId="{6B56F5A3-E5F6-4791-AB58-0244BC2ED315}" type="pres">
      <dgm:prSet presAssocID="{728CCCDD-2D3B-4FE1-909C-E7B6C12F94E7}" presName="composite" presStyleCnt="0"/>
      <dgm:spPr/>
    </dgm:pt>
    <dgm:pt modelId="{4A75B64C-E3A2-41F5-84A4-D1AAB528FF46}" type="pres">
      <dgm:prSet presAssocID="{728CCCDD-2D3B-4FE1-909C-E7B6C12F94E7}" presName="parentText" presStyleLbl="alignNode1" presStyleIdx="2" presStyleCnt="7">
        <dgm:presLayoutVars>
          <dgm:chMax val="1"/>
          <dgm:bulletEnabled val="1"/>
        </dgm:presLayoutVars>
      </dgm:prSet>
      <dgm:spPr/>
    </dgm:pt>
    <dgm:pt modelId="{359AE3D5-D6B5-4C81-8B1C-22E6832A0986}" type="pres">
      <dgm:prSet presAssocID="{728CCCDD-2D3B-4FE1-909C-E7B6C12F94E7}" presName="descendantText" presStyleLbl="alignAcc1" presStyleIdx="2" presStyleCnt="7" custScaleY="65882">
        <dgm:presLayoutVars>
          <dgm:bulletEnabled val="1"/>
        </dgm:presLayoutVars>
      </dgm:prSet>
      <dgm:spPr/>
    </dgm:pt>
    <dgm:pt modelId="{380F58DF-3BBF-48FF-8EDA-E1A3FF46B68C}" type="pres">
      <dgm:prSet presAssocID="{08D1B983-27A2-4FE6-89D4-EB97F714E156}" presName="sp" presStyleCnt="0"/>
      <dgm:spPr/>
    </dgm:pt>
    <dgm:pt modelId="{61A64468-8EC3-4786-87F0-09FF889F7D85}" type="pres">
      <dgm:prSet presAssocID="{B444F39F-BC38-41FD-B18B-5C0BC983DC57}" presName="composite" presStyleCnt="0"/>
      <dgm:spPr/>
    </dgm:pt>
    <dgm:pt modelId="{F9D8D84D-CF49-4D08-91F1-B91990F9055F}" type="pres">
      <dgm:prSet presAssocID="{B444F39F-BC38-41FD-B18B-5C0BC983DC57}" presName="parentText" presStyleLbl="alignNode1" presStyleIdx="3" presStyleCnt="7">
        <dgm:presLayoutVars>
          <dgm:chMax val="1"/>
          <dgm:bulletEnabled val="1"/>
        </dgm:presLayoutVars>
      </dgm:prSet>
      <dgm:spPr/>
    </dgm:pt>
    <dgm:pt modelId="{C8EA425A-46E9-4486-B1A7-2946C5327252}" type="pres">
      <dgm:prSet presAssocID="{B444F39F-BC38-41FD-B18B-5C0BC983DC57}" presName="descendantText" presStyleLbl="alignAcc1" presStyleIdx="3" presStyleCnt="7" custScaleY="135184">
        <dgm:presLayoutVars>
          <dgm:bulletEnabled val="1"/>
        </dgm:presLayoutVars>
      </dgm:prSet>
      <dgm:spPr/>
    </dgm:pt>
    <dgm:pt modelId="{02F1A16A-E423-4555-B5E0-8D81B52AAC2F}" type="pres">
      <dgm:prSet presAssocID="{F12DEDA1-26D1-4A89-B3BD-D3957A88F958}" presName="sp" presStyleCnt="0"/>
      <dgm:spPr/>
    </dgm:pt>
    <dgm:pt modelId="{BAAB4C58-53BF-458C-9EA2-70C18800C07D}" type="pres">
      <dgm:prSet presAssocID="{C5227FA3-FA9E-4B47-88E7-63E0FFB92507}" presName="composite" presStyleCnt="0"/>
      <dgm:spPr/>
    </dgm:pt>
    <dgm:pt modelId="{CCB5D77F-2CD1-446D-AD4D-9CDF5840E598}" type="pres">
      <dgm:prSet presAssocID="{C5227FA3-FA9E-4B47-88E7-63E0FFB92507}" presName="parentText" presStyleLbl="alignNode1" presStyleIdx="4" presStyleCnt="7">
        <dgm:presLayoutVars>
          <dgm:chMax val="1"/>
          <dgm:bulletEnabled val="1"/>
        </dgm:presLayoutVars>
      </dgm:prSet>
      <dgm:spPr/>
    </dgm:pt>
    <dgm:pt modelId="{9AB6E2C2-B5C0-400A-B43E-D74F995C88F5}" type="pres">
      <dgm:prSet presAssocID="{C5227FA3-FA9E-4B47-88E7-63E0FFB92507}" presName="descendantText" presStyleLbl="alignAcc1" presStyleIdx="4" presStyleCnt="7">
        <dgm:presLayoutVars>
          <dgm:bulletEnabled val="1"/>
        </dgm:presLayoutVars>
      </dgm:prSet>
      <dgm:spPr/>
    </dgm:pt>
    <dgm:pt modelId="{A1C491A2-DB55-4F79-B7B6-20875C99A8D6}" type="pres">
      <dgm:prSet presAssocID="{F98C9EE4-2C06-4574-8D77-65FC3C0F3C21}" presName="sp" presStyleCnt="0"/>
      <dgm:spPr/>
    </dgm:pt>
    <dgm:pt modelId="{CBEB78E9-6174-4ABF-BDA6-EB582B27DEC8}" type="pres">
      <dgm:prSet presAssocID="{FE2CA9E7-646F-4334-B85B-E6D318516658}" presName="composite" presStyleCnt="0"/>
      <dgm:spPr/>
    </dgm:pt>
    <dgm:pt modelId="{D0598E14-BA85-4A2E-BFE7-179997D699A5}" type="pres">
      <dgm:prSet presAssocID="{FE2CA9E7-646F-4334-B85B-E6D318516658}" presName="parentText" presStyleLbl="alignNode1" presStyleIdx="5" presStyleCnt="7">
        <dgm:presLayoutVars>
          <dgm:chMax val="1"/>
          <dgm:bulletEnabled val="1"/>
        </dgm:presLayoutVars>
      </dgm:prSet>
      <dgm:spPr/>
    </dgm:pt>
    <dgm:pt modelId="{37FB20CB-CC52-4ABC-9652-CB154C1BABA9}" type="pres">
      <dgm:prSet presAssocID="{FE2CA9E7-646F-4334-B85B-E6D318516658}" presName="descendantText" presStyleLbl="alignAcc1" presStyleIdx="5" presStyleCnt="7" custScaleY="72912">
        <dgm:presLayoutVars>
          <dgm:bulletEnabled val="1"/>
        </dgm:presLayoutVars>
      </dgm:prSet>
      <dgm:spPr/>
    </dgm:pt>
    <dgm:pt modelId="{E8410C9C-F893-47C9-BD7C-93448BC43295}" type="pres">
      <dgm:prSet presAssocID="{C0898C88-9B14-4134-BA39-69553796C603}" presName="sp" presStyleCnt="0"/>
      <dgm:spPr/>
    </dgm:pt>
    <dgm:pt modelId="{6687C8B0-198C-4E88-B73C-A4DADD9CDB39}" type="pres">
      <dgm:prSet presAssocID="{3F4FD719-64A3-4DB5-B7A8-0D8079D8ABA2}" presName="composite" presStyleCnt="0"/>
      <dgm:spPr/>
    </dgm:pt>
    <dgm:pt modelId="{DBA827E9-1BD0-4645-875D-DA7421C9F2E5}" type="pres">
      <dgm:prSet presAssocID="{3F4FD719-64A3-4DB5-B7A8-0D8079D8ABA2}" presName="parentText" presStyleLbl="alignNode1" presStyleIdx="6" presStyleCnt="7">
        <dgm:presLayoutVars>
          <dgm:chMax val="1"/>
          <dgm:bulletEnabled val="1"/>
        </dgm:presLayoutVars>
      </dgm:prSet>
      <dgm:spPr/>
    </dgm:pt>
    <dgm:pt modelId="{4778B23E-F478-44F5-9676-1C58B4518E9D}" type="pres">
      <dgm:prSet presAssocID="{3F4FD719-64A3-4DB5-B7A8-0D8079D8ABA2}" presName="descendantText" presStyleLbl="alignAcc1" presStyleIdx="6" presStyleCnt="7" custScaleY="179650">
        <dgm:presLayoutVars>
          <dgm:bulletEnabled val="1"/>
        </dgm:presLayoutVars>
      </dgm:prSet>
      <dgm:spPr/>
    </dgm:pt>
  </dgm:ptLst>
  <dgm:cxnLst>
    <dgm:cxn modelId="{63773810-55C5-414A-9387-7C720B2B7F6E}" type="presOf" srcId="{1C1B6303-3771-44CB-9E5D-04FF3D4E9B7B}" destId="{37FB20CB-CC52-4ABC-9652-CB154C1BABA9}" srcOrd="0" destOrd="0" presId="urn:microsoft.com/office/officeart/2005/8/layout/chevron2"/>
    <dgm:cxn modelId="{6F7F2712-8A4A-49D4-B868-0749A09AEE19}" srcId="{C5227FA3-FA9E-4B47-88E7-63E0FFB92507}" destId="{A627533A-BBBF-4ED1-AC6A-6C9B79DACC7B}" srcOrd="0" destOrd="0" parTransId="{F7D7AAD5-2DDE-4E88-9AD7-D55372DB9AEA}" sibTransId="{73CCE1EE-DC48-400C-BF4B-DB0AF6105265}"/>
    <dgm:cxn modelId="{13019519-F200-4B94-B4CE-6322A2201503}" type="presOf" srcId="{C5227FA3-FA9E-4B47-88E7-63E0FFB92507}" destId="{CCB5D77F-2CD1-446D-AD4D-9CDF5840E598}" srcOrd="0" destOrd="0" presId="urn:microsoft.com/office/officeart/2005/8/layout/chevron2"/>
    <dgm:cxn modelId="{6F01DB21-3651-4E18-9CC1-15B0CF77FEC8}" srcId="{69CABD6D-321A-4A3F-BB35-75FCA726B78F}" destId="{C5227FA3-FA9E-4B47-88E7-63E0FFB92507}" srcOrd="4" destOrd="0" parTransId="{1120C412-50AC-44FA-B269-F5D4D2D5B2B1}" sibTransId="{F98C9EE4-2C06-4574-8D77-65FC3C0F3C21}"/>
    <dgm:cxn modelId="{FB5C7225-A3DB-40E3-AEE2-4D0FC466432B}" type="presOf" srcId="{349DD3F3-95D3-4980-898D-F7A22D9A8A6C}" destId="{359AE3D5-D6B5-4C81-8B1C-22E6832A0986}" srcOrd="0" destOrd="0" presId="urn:microsoft.com/office/officeart/2005/8/layout/chevron2"/>
    <dgm:cxn modelId="{1D85172E-FF5B-45BB-91A8-25D6E2B2AA22}" type="presOf" srcId="{61878027-19E8-47EF-AD80-66E74DF05823}" destId="{48CCCE33-B62C-46EF-B5AD-702CEE50089D}" srcOrd="0" destOrd="0" presId="urn:microsoft.com/office/officeart/2005/8/layout/chevron2"/>
    <dgm:cxn modelId="{63D19033-11DD-4E4E-BCD9-EC257C4F791C}" srcId="{69CABD6D-321A-4A3F-BB35-75FCA726B78F}" destId="{728CCCDD-2D3B-4FE1-909C-E7B6C12F94E7}" srcOrd="2" destOrd="0" parTransId="{A3D76322-C344-440D-BE00-E9D0DFCDA514}" sibTransId="{08D1B983-27A2-4FE6-89D4-EB97F714E156}"/>
    <dgm:cxn modelId="{DCC28C37-EC32-4461-A35B-E36D0A98BB1C}" type="presOf" srcId="{3F4FD719-64A3-4DB5-B7A8-0D8079D8ABA2}" destId="{DBA827E9-1BD0-4645-875D-DA7421C9F2E5}" srcOrd="0" destOrd="0" presId="urn:microsoft.com/office/officeart/2005/8/layout/chevron2"/>
    <dgm:cxn modelId="{582E013C-F257-439A-AC83-038BA5EB2E00}" type="presOf" srcId="{0A4DC6AA-1DE3-4644-A4DD-6D53649B56E4}" destId="{C8EA425A-46E9-4486-B1A7-2946C5327252}" srcOrd="0" destOrd="0" presId="urn:microsoft.com/office/officeart/2005/8/layout/chevron2"/>
    <dgm:cxn modelId="{75B74F3E-F6B9-43E0-8857-B7348483E499}" srcId="{728CCCDD-2D3B-4FE1-909C-E7B6C12F94E7}" destId="{349DD3F3-95D3-4980-898D-F7A22D9A8A6C}" srcOrd="0" destOrd="0" parTransId="{E4A06426-11BE-4309-AD86-E3CC6B6F5E0F}" sibTransId="{94F7EF67-4C93-4860-A89A-FC60C5814121}"/>
    <dgm:cxn modelId="{DB63EB5C-5233-4D9E-B489-61C875DD5B4C}" type="presOf" srcId="{9C55619A-CCD1-44CD-9383-1CFAB1E952B7}" destId="{F1671D04-3697-4AE1-A311-4D8D20DAE4C0}" srcOrd="0" destOrd="0" presId="urn:microsoft.com/office/officeart/2005/8/layout/chevron2"/>
    <dgm:cxn modelId="{C2D9AE42-734B-43A6-BA40-63D22646C43F}" type="presOf" srcId="{2AD619A7-100E-4138-BB20-27B18DDF1807}" destId="{51E70B03-2FE1-4D3F-9511-DB792B463E28}" srcOrd="0" destOrd="0" presId="urn:microsoft.com/office/officeart/2005/8/layout/chevron2"/>
    <dgm:cxn modelId="{B12BA567-CE9B-4519-9079-83DFCBEFF173}" srcId="{FE2CA9E7-646F-4334-B85B-E6D318516658}" destId="{1C1B6303-3771-44CB-9E5D-04FF3D4E9B7B}" srcOrd="0" destOrd="0" parTransId="{1E81D8E3-053C-46D5-80CE-A9B3D08D8501}" sibTransId="{4820D1C5-9190-45F3-A779-C594C768D8E7}"/>
    <dgm:cxn modelId="{2563E753-E54A-41B5-8416-05D618314161}" srcId="{69CABD6D-321A-4A3F-BB35-75FCA726B78F}" destId="{B444F39F-BC38-41FD-B18B-5C0BC983DC57}" srcOrd="3" destOrd="0" parTransId="{173F2D55-8E4C-41BA-8E18-9CD5499EBFF2}" sibTransId="{F12DEDA1-26D1-4A89-B3BD-D3957A88F958}"/>
    <dgm:cxn modelId="{1E1C407B-5152-4C90-999C-DE32B2771BE2}" srcId="{69CABD6D-321A-4A3F-BB35-75FCA726B78F}" destId="{61878027-19E8-47EF-AD80-66E74DF05823}" srcOrd="1" destOrd="0" parTransId="{966D70D7-C808-4F94-9141-0A42D72E9DA8}" sibTransId="{B948FB9E-9AE7-45A4-9846-13AAE281153E}"/>
    <dgm:cxn modelId="{E4F8737B-0116-43B4-BED5-AE4CD16C2B75}" srcId="{B444F39F-BC38-41FD-B18B-5C0BC983DC57}" destId="{0A4DC6AA-1DE3-4644-A4DD-6D53649B56E4}" srcOrd="0" destOrd="0" parTransId="{D770054B-0C48-4EF6-8CAC-22D714E5CC4E}" sibTransId="{74DB3A3D-1D6C-43DE-89DE-F95A207ABC36}"/>
    <dgm:cxn modelId="{4011107C-46C7-4B09-9788-8DBCCB515F23}" type="presOf" srcId="{69CABD6D-321A-4A3F-BB35-75FCA726B78F}" destId="{7B715C3F-B3EB-4278-9B5F-BAB0482530CF}" srcOrd="0" destOrd="0" presId="urn:microsoft.com/office/officeart/2005/8/layout/chevron2"/>
    <dgm:cxn modelId="{093E2C82-6D57-43AF-AF26-26D4C0214FD7}" srcId="{0D9585EB-4216-4C0A-89E9-C49B04AC3A8A}" destId="{9C55619A-CCD1-44CD-9383-1CFAB1E952B7}" srcOrd="0" destOrd="0" parTransId="{CEE9D89C-FF1C-42A9-B804-D26A459EEA90}" sibTransId="{9BFB28BB-5FD6-47A8-A72F-4BEC10125A52}"/>
    <dgm:cxn modelId="{9EE72799-F9EB-4F47-B0A7-D1CB5A47E9A5}" type="presOf" srcId="{728CCCDD-2D3B-4FE1-909C-E7B6C12F94E7}" destId="{4A75B64C-E3A2-41F5-84A4-D1AAB528FF46}" srcOrd="0" destOrd="0" presId="urn:microsoft.com/office/officeart/2005/8/layout/chevron2"/>
    <dgm:cxn modelId="{D06DE99F-B645-4E99-A2C8-2643378F27EB}" srcId="{3F4FD719-64A3-4DB5-B7A8-0D8079D8ABA2}" destId="{1EECB6E4-CDBB-4C05-9CA9-6D021E7F211F}" srcOrd="0" destOrd="0" parTransId="{B4247290-98E7-4EAE-A08E-83025958290E}" sibTransId="{95075574-FD0A-4A2C-AD8C-17C5D002BB9D}"/>
    <dgm:cxn modelId="{F5E361A3-A4EB-4368-AA71-970602E82CC1}" type="presOf" srcId="{1EECB6E4-CDBB-4C05-9CA9-6D021E7F211F}" destId="{4778B23E-F478-44F5-9676-1C58B4518E9D}" srcOrd="0" destOrd="0" presId="urn:microsoft.com/office/officeart/2005/8/layout/chevron2"/>
    <dgm:cxn modelId="{2B84BAB3-303A-4653-A391-7C079A91D2CB}" type="presOf" srcId="{0D9585EB-4216-4C0A-89E9-C49B04AC3A8A}" destId="{CB45CD49-01F2-4744-870B-DF9CA4FD23D7}" srcOrd="0" destOrd="0" presId="urn:microsoft.com/office/officeart/2005/8/layout/chevron2"/>
    <dgm:cxn modelId="{0F1EDDC8-3F6B-44E1-9C37-FAEB9E68E97E}" type="presOf" srcId="{FE2CA9E7-646F-4334-B85B-E6D318516658}" destId="{D0598E14-BA85-4A2E-BFE7-179997D699A5}" srcOrd="0" destOrd="0" presId="urn:microsoft.com/office/officeart/2005/8/layout/chevron2"/>
    <dgm:cxn modelId="{A72F1CD5-522F-4E72-A2AE-B918B433A71F}" type="presOf" srcId="{B444F39F-BC38-41FD-B18B-5C0BC983DC57}" destId="{F9D8D84D-CF49-4D08-91F1-B91990F9055F}" srcOrd="0" destOrd="0" presId="urn:microsoft.com/office/officeart/2005/8/layout/chevron2"/>
    <dgm:cxn modelId="{882C8FD5-B86C-4EFB-9968-9AE9407CD05A}" srcId="{61878027-19E8-47EF-AD80-66E74DF05823}" destId="{2AD619A7-100E-4138-BB20-27B18DDF1807}" srcOrd="0" destOrd="0" parTransId="{997E43B8-C31D-4CCC-80DC-A0D0AF2ECB7B}" sibTransId="{5C9D5763-DC7C-4CA0-93F9-A5E229C9DB05}"/>
    <dgm:cxn modelId="{D4EA77E1-F2A4-4572-8972-7CB56DBE07DF}" srcId="{69CABD6D-321A-4A3F-BB35-75FCA726B78F}" destId="{0D9585EB-4216-4C0A-89E9-C49B04AC3A8A}" srcOrd="0" destOrd="0" parTransId="{E4C89B52-1561-401F-8FE8-853F3F97F791}" sibTransId="{062357BB-2CA3-43EB-A9AF-40C0065056DC}"/>
    <dgm:cxn modelId="{27996DE4-6BD9-47FF-9E9A-F195F9A54213}" srcId="{69CABD6D-321A-4A3F-BB35-75FCA726B78F}" destId="{FE2CA9E7-646F-4334-B85B-E6D318516658}" srcOrd="5" destOrd="0" parTransId="{66190AAF-03DC-482C-9746-8BD537FD8A62}" sibTransId="{C0898C88-9B14-4134-BA39-69553796C603}"/>
    <dgm:cxn modelId="{1B39BCE5-6366-41F0-AB0F-92B5A906E17F}" srcId="{69CABD6D-321A-4A3F-BB35-75FCA726B78F}" destId="{3F4FD719-64A3-4DB5-B7A8-0D8079D8ABA2}" srcOrd="6" destOrd="0" parTransId="{7B1FF05B-712D-4DFA-9302-912AB5B0DBF7}" sibTransId="{29748215-0432-40B5-95E9-E533A736135B}"/>
    <dgm:cxn modelId="{4757C8F4-6C96-42C8-9266-D3EAB74C66B0}" type="presOf" srcId="{A627533A-BBBF-4ED1-AC6A-6C9B79DACC7B}" destId="{9AB6E2C2-B5C0-400A-B43E-D74F995C88F5}" srcOrd="0" destOrd="0" presId="urn:microsoft.com/office/officeart/2005/8/layout/chevron2"/>
    <dgm:cxn modelId="{3FE5F4FB-32B4-4444-AB42-A06E595B9E50}" type="presParOf" srcId="{7B715C3F-B3EB-4278-9B5F-BAB0482530CF}" destId="{357ABB01-48A9-41F9-AB69-0AA9230167EE}" srcOrd="0" destOrd="0" presId="urn:microsoft.com/office/officeart/2005/8/layout/chevron2"/>
    <dgm:cxn modelId="{36D44CFD-854B-4A50-A1F2-30145617FDBD}" type="presParOf" srcId="{357ABB01-48A9-41F9-AB69-0AA9230167EE}" destId="{CB45CD49-01F2-4744-870B-DF9CA4FD23D7}" srcOrd="0" destOrd="0" presId="urn:microsoft.com/office/officeart/2005/8/layout/chevron2"/>
    <dgm:cxn modelId="{E7D5CB61-47FF-414E-9D85-5A46033ADF50}" type="presParOf" srcId="{357ABB01-48A9-41F9-AB69-0AA9230167EE}" destId="{F1671D04-3697-4AE1-A311-4D8D20DAE4C0}" srcOrd="1" destOrd="0" presId="urn:microsoft.com/office/officeart/2005/8/layout/chevron2"/>
    <dgm:cxn modelId="{967EF7E0-19BC-46EE-95CE-96F30D1E884E}" type="presParOf" srcId="{7B715C3F-B3EB-4278-9B5F-BAB0482530CF}" destId="{123D8967-E421-48D7-8C10-B5265788E67B}" srcOrd="1" destOrd="0" presId="urn:microsoft.com/office/officeart/2005/8/layout/chevron2"/>
    <dgm:cxn modelId="{D763BFC6-B272-41AA-A8F1-7FE9BC401F43}" type="presParOf" srcId="{7B715C3F-B3EB-4278-9B5F-BAB0482530CF}" destId="{0B9681FC-5527-47AE-845D-49EC6B0FC3CC}" srcOrd="2" destOrd="0" presId="urn:microsoft.com/office/officeart/2005/8/layout/chevron2"/>
    <dgm:cxn modelId="{EF09D385-CBAE-478E-A645-250828B0826C}" type="presParOf" srcId="{0B9681FC-5527-47AE-845D-49EC6B0FC3CC}" destId="{48CCCE33-B62C-46EF-B5AD-702CEE50089D}" srcOrd="0" destOrd="0" presId="urn:microsoft.com/office/officeart/2005/8/layout/chevron2"/>
    <dgm:cxn modelId="{168437A4-9EF2-4567-9A8D-1989F61B4CD4}" type="presParOf" srcId="{0B9681FC-5527-47AE-845D-49EC6B0FC3CC}" destId="{51E70B03-2FE1-4D3F-9511-DB792B463E28}" srcOrd="1" destOrd="0" presId="urn:microsoft.com/office/officeart/2005/8/layout/chevron2"/>
    <dgm:cxn modelId="{10CB20EE-7FF8-4720-B1DA-1F68463CA094}" type="presParOf" srcId="{7B715C3F-B3EB-4278-9B5F-BAB0482530CF}" destId="{3F09D1DB-98DB-4CAA-9A0A-11CE567177BB}" srcOrd="3" destOrd="0" presId="urn:microsoft.com/office/officeart/2005/8/layout/chevron2"/>
    <dgm:cxn modelId="{BC7F416D-558E-4066-8134-8D582DFEBA3B}" type="presParOf" srcId="{7B715C3F-B3EB-4278-9B5F-BAB0482530CF}" destId="{6B56F5A3-E5F6-4791-AB58-0244BC2ED315}" srcOrd="4" destOrd="0" presId="urn:microsoft.com/office/officeart/2005/8/layout/chevron2"/>
    <dgm:cxn modelId="{C03A2026-DBC2-4221-AD49-82ADD3672757}" type="presParOf" srcId="{6B56F5A3-E5F6-4791-AB58-0244BC2ED315}" destId="{4A75B64C-E3A2-41F5-84A4-D1AAB528FF46}" srcOrd="0" destOrd="0" presId="urn:microsoft.com/office/officeart/2005/8/layout/chevron2"/>
    <dgm:cxn modelId="{60D4E6CE-F3FE-44D6-A388-6A50BE5B6A2F}" type="presParOf" srcId="{6B56F5A3-E5F6-4791-AB58-0244BC2ED315}" destId="{359AE3D5-D6B5-4C81-8B1C-22E6832A0986}" srcOrd="1" destOrd="0" presId="urn:microsoft.com/office/officeart/2005/8/layout/chevron2"/>
    <dgm:cxn modelId="{A57D2D18-BF38-44D6-B2EB-ABDFF772A82B}" type="presParOf" srcId="{7B715C3F-B3EB-4278-9B5F-BAB0482530CF}" destId="{380F58DF-3BBF-48FF-8EDA-E1A3FF46B68C}" srcOrd="5" destOrd="0" presId="urn:microsoft.com/office/officeart/2005/8/layout/chevron2"/>
    <dgm:cxn modelId="{379431F2-3E74-427F-8AC1-CAE369EA0CF9}" type="presParOf" srcId="{7B715C3F-B3EB-4278-9B5F-BAB0482530CF}" destId="{61A64468-8EC3-4786-87F0-09FF889F7D85}" srcOrd="6" destOrd="0" presId="urn:microsoft.com/office/officeart/2005/8/layout/chevron2"/>
    <dgm:cxn modelId="{395EC586-6151-4E26-B37B-D2A7A69F2BA0}" type="presParOf" srcId="{61A64468-8EC3-4786-87F0-09FF889F7D85}" destId="{F9D8D84D-CF49-4D08-91F1-B91990F9055F}" srcOrd="0" destOrd="0" presId="urn:microsoft.com/office/officeart/2005/8/layout/chevron2"/>
    <dgm:cxn modelId="{CC739A98-5E7E-44D0-B70B-CBA90A711F26}" type="presParOf" srcId="{61A64468-8EC3-4786-87F0-09FF889F7D85}" destId="{C8EA425A-46E9-4486-B1A7-2946C5327252}" srcOrd="1" destOrd="0" presId="urn:microsoft.com/office/officeart/2005/8/layout/chevron2"/>
    <dgm:cxn modelId="{963BEA8E-1329-49C9-94B7-8A5707C22ED2}" type="presParOf" srcId="{7B715C3F-B3EB-4278-9B5F-BAB0482530CF}" destId="{02F1A16A-E423-4555-B5E0-8D81B52AAC2F}" srcOrd="7" destOrd="0" presId="urn:microsoft.com/office/officeart/2005/8/layout/chevron2"/>
    <dgm:cxn modelId="{598187F2-0C1B-463B-A5CD-C7A6E867CD22}" type="presParOf" srcId="{7B715C3F-B3EB-4278-9B5F-BAB0482530CF}" destId="{BAAB4C58-53BF-458C-9EA2-70C18800C07D}" srcOrd="8" destOrd="0" presId="urn:microsoft.com/office/officeart/2005/8/layout/chevron2"/>
    <dgm:cxn modelId="{6EC75109-CC20-4E18-B09A-11842EF0F0F8}" type="presParOf" srcId="{BAAB4C58-53BF-458C-9EA2-70C18800C07D}" destId="{CCB5D77F-2CD1-446D-AD4D-9CDF5840E598}" srcOrd="0" destOrd="0" presId="urn:microsoft.com/office/officeart/2005/8/layout/chevron2"/>
    <dgm:cxn modelId="{3779B207-61A0-49C0-8824-BC044AF8040D}" type="presParOf" srcId="{BAAB4C58-53BF-458C-9EA2-70C18800C07D}" destId="{9AB6E2C2-B5C0-400A-B43E-D74F995C88F5}" srcOrd="1" destOrd="0" presId="urn:microsoft.com/office/officeart/2005/8/layout/chevron2"/>
    <dgm:cxn modelId="{A32F46D5-F216-462E-8C02-EEFFEBE1D214}" type="presParOf" srcId="{7B715C3F-B3EB-4278-9B5F-BAB0482530CF}" destId="{A1C491A2-DB55-4F79-B7B6-20875C99A8D6}" srcOrd="9" destOrd="0" presId="urn:microsoft.com/office/officeart/2005/8/layout/chevron2"/>
    <dgm:cxn modelId="{6A6836FC-4B7C-4CCB-92ED-F9114881288B}" type="presParOf" srcId="{7B715C3F-B3EB-4278-9B5F-BAB0482530CF}" destId="{CBEB78E9-6174-4ABF-BDA6-EB582B27DEC8}" srcOrd="10" destOrd="0" presId="urn:microsoft.com/office/officeart/2005/8/layout/chevron2"/>
    <dgm:cxn modelId="{03D0FA56-6762-45E1-A640-4F1EB91A7161}" type="presParOf" srcId="{CBEB78E9-6174-4ABF-BDA6-EB582B27DEC8}" destId="{D0598E14-BA85-4A2E-BFE7-179997D699A5}" srcOrd="0" destOrd="0" presId="urn:microsoft.com/office/officeart/2005/8/layout/chevron2"/>
    <dgm:cxn modelId="{73D06048-29B7-4639-A5B4-E441BE0F37D9}" type="presParOf" srcId="{CBEB78E9-6174-4ABF-BDA6-EB582B27DEC8}" destId="{37FB20CB-CC52-4ABC-9652-CB154C1BABA9}" srcOrd="1" destOrd="0" presId="urn:microsoft.com/office/officeart/2005/8/layout/chevron2"/>
    <dgm:cxn modelId="{CB5DB3B2-DC27-4924-AA56-608D775CD39F}" type="presParOf" srcId="{7B715C3F-B3EB-4278-9B5F-BAB0482530CF}" destId="{E8410C9C-F893-47C9-BD7C-93448BC43295}" srcOrd="11" destOrd="0" presId="urn:microsoft.com/office/officeart/2005/8/layout/chevron2"/>
    <dgm:cxn modelId="{7FE819D5-2FC3-4C5A-AE92-48A0D8FE9F21}" type="presParOf" srcId="{7B715C3F-B3EB-4278-9B5F-BAB0482530CF}" destId="{6687C8B0-198C-4E88-B73C-A4DADD9CDB39}" srcOrd="12" destOrd="0" presId="urn:microsoft.com/office/officeart/2005/8/layout/chevron2"/>
    <dgm:cxn modelId="{A1F0EAFC-1B62-4E89-B9EA-4F75058390BA}" type="presParOf" srcId="{6687C8B0-198C-4E88-B73C-A4DADD9CDB39}" destId="{DBA827E9-1BD0-4645-875D-DA7421C9F2E5}" srcOrd="0" destOrd="0" presId="urn:microsoft.com/office/officeart/2005/8/layout/chevron2"/>
    <dgm:cxn modelId="{623686DE-E95A-447B-B23B-643BA9ED9284}" type="presParOf" srcId="{6687C8B0-198C-4E88-B73C-A4DADD9CDB39}" destId="{4778B23E-F478-44F5-9676-1C58B4518E9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15158-DA24-42E1-BD75-46602417979D}">
      <dsp:nvSpPr>
        <dsp:cNvPr id="0" name=""/>
        <dsp:cNvSpPr/>
      </dsp:nvSpPr>
      <dsp:spPr>
        <a:xfrm>
          <a:off x="0" y="235751"/>
          <a:ext cx="7512495" cy="327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73A7EC0-F747-4FF9-B421-E91AF2009C55}">
      <dsp:nvSpPr>
        <dsp:cNvPr id="0" name=""/>
        <dsp:cNvSpPr/>
      </dsp:nvSpPr>
      <dsp:spPr>
        <a:xfrm>
          <a:off x="375624" y="43871"/>
          <a:ext cx="5258746" cy="383760"/>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768" tIns="0" rIns="198768" bIns="0" numCol="1" spcCol="1270" anchor="ctr" anchorCtr="0">
          <a:noAutofit/>
        </a:bodyPr>
        <a:lstStyle/>
        <a:p>
          <a:pPr marL="0" lvl="0" indent="0" algn="l" defTabSz="577850">
            <a:lnSpc>
              <a:spcPct val="90000"/>
            </a:lnSpc>
            <a:spcBef>
              <a:spcPct val="0"/>
            </a:spcBef>
            <a:spcAft>
              <a:spcPct val="35000"/>
            </a:spcAft>
            <a:buNone/>
          </a:pPr>
          <a:r>
            <a:rPr lang="ru-RU" sz="1300" kern="1200">
              <a:latin typeface="Times New Roman" pitchFamily="18" charset="0"/>
              <a:cs typeface="Times New Roman" pitchFamily="18" charset="0"/>
            </a:rPr>
            <a:t>Международное законодательство</a:t>
          </a:r>
          <a:endParaRPr lang="ru-RU" sz="1300" kern="1200" dirty="0">
            <a:latin typeface="Times New Roman" pitchFamily="18" charset="0"/>
            <a:cs typeface="Times New Roman" pitchFamily="18" charset="0"/>
          </a:endParaRPr>
        </a:p>
      </dsp:txBody>
      <dsp:txXfrm>
        <a:off x="394358" y="62605"/>
        <a:ext cx="5221278" cy="346292"/>
      </dsp:txXfrm>
    </dsp:sp>
    <dsp:sp modelId="{0E20EF55-6EE2-4D30-B2B5-029E885BC2CB}">
      <dsp:nvSpPr>
        <dsp:cNvPr id="0" name=""/>
        <dsp:cNvSpPr/>
      </dsp:nvSpPr>
      <dsp:spPr>
        <a:xfrm>
          <a:off x="0" y="825431"/>
          <a:ext cx="7512495" cy="327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CBE0376-5728-4A9B-88EF-9839EE2B301E}">
      <dsp:nvSpPr>
        <dsp:cNvPr id="0" name=""/>
        <dsp:cNvSpPr/>
      </dsp:nvSpPr>
      <dsp:spPr>
        <a:xfrm>
          <a:off x="375624" y="633551"/>
          <a:ext cx="5258746" cy="383760"/>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768" tIns="0" rIns="198768" bIns="0" numCol="1" spcCol="1270" anchor="ctr" anchorCtr="0">
          <a:noAutofit/>
        </a:bodyPr>
        <a:lstStyle/>
        <a:p>
          <a:pPr marL="0" lvl="0" indent="0" algn="l" defTabSz="577850">
            <a:lnSpc>
              <a:spcPct val="90000"/>
            </a:lnSpc>
            <a:spcBef>
              <a:spcPct val="0"/>
            </a:spcBef>
            <a:spcAft>
              <a:spcPct val="35000"/>
            </a:spcAft>
            <a:buNone/>
          </a:pPr>
          <a:r>
            <a:rPr lang="ru-RU" sz="1300" kern="1200">
              <a:latin typeface="Times New Roman" pitchFamily="18" charset="0"/>
              <a:cs typeface="Times New Roman" pitchFamily="18" charset="0"/>
            </a:rPr>
            <a:t>Федеральное законодательство</a:t>
          </a:r>
          <a:endParaRPr lang="ru-RU" sz="1300" kern="1200" dirty="0">
            <a:latin typeface="Times New Roman" pitchFamily="18" charset="0"/>
            <a:cs typeface="Times New Roman" pitchFamily="18" charset="0"/>
          </a:endParaRPr>
        </a:p>
      </dsp:txBody>
      <dsp:txXfrm>
        <a:off x="394358" y="652285"/>
        <a:ext cx="5221278" cy="346292"/>
      </dsp:txXfrm>
    </dsp:sp>
    <dsp:sp modelId="{E8488CF8-3F41-4D35-9748-72523D47F86F}">
      <dsp:nvSpPr>
        <dsp:cNvPr id="0" name=""/>
        <dsp:cNvSpPr/>
      </dsp:nvSpPr>
      <dsp:spPr>
        <a:xfrm>
          <a:off x="0" y="1415112"/>
          <a:ext cx="7512495" cy="327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585E604-8C9D-4E0C-A887-E785FBD6A35B}">
      <dsp:nvSpPr>
        <dsp:cNvPr id="0" name=""/>
        <dsp:cNvSpPr/>
      </dsp:nvSpPr>
      <dsp:spPr>
        <a:xfrm>
          <a:off x="375624" y="1223232"/>
          <a:ext cx="5258746" cy="383760"/>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768" tIns="0" rIns="198768" bIns="0" numCol="1" spcCol="1270" anchor="ctr" anchorCtr="0">
          <a:noAutofit/>
        </a:bodyPr>
        <a:lstStyle/>
        <a:p>
          <a:pPr marL="0" lvl="0" indent="0" algn="l" defTabSz="577850">
            <a:lnSpc>
              <a:spcPct val="90000"/>
            </a:lnSpc>
            <a:spcBef>
              <a:spcPct val="0"/>
            </a:spcBef>
            <a:spcAft>
              <a:spcPct val="35000"/>
            </a:spcAft>
            <a:buNone/>
          </a:pPr>
          <a:r>
            <a:rPr lang="ru-RU" sz="1300" kern="1200">
              <a:latin typeface="Times New Roman" pitchFamily="18" charset="0"/>
              <a:cs typeface="Times New Roman" pitchFamily="18" charset="0"/>
            </a:rPr>
            <a:t>Региональное законодательство</a:t>
          </a:r>
          <a:endParaRPr lang="ru-RU" sz="1300" kern="1200" dirty="0">
            <a:latin typeface="Times New Roman" pitchFamily="18" charset="0"/>
            <a:cs typeface="Times New Roman" pitchFamily="18" charset="0"/>
          </a:endParaRPr>
        </a:p>
      </dsp:txBody>
      <dsp:txXfrm>
        <a:off x="394358" y="1241966"/>
        <a:ext cx="5221278" cy="346292"/>
      </dsp:txXfrm>
    </dsp:sp>
    <dsp:sp modelId="{8CFBFB35-5B0C-44FB-BE7D-2091575A5784}">
      <dsp:nvSpPr>
        <dsp:cNvPr id="0" name=""/>
        <dsp:cNvSpPr/>
      </dsp:nvSpPr>
      <dsp:spPr>
        <a:xfrm>
          <a:off x="0" y="2004792"/>
          <a:ext cx="7512495" cy="327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19D5D8-AC29-468E-AAB3-5217AD0308C8}">
      <dsp:nvSpPr>
        <dsp:cNvPr id="0" name=""/>
        <dsp:cNvSpPr/>
      </dsp:nvSpPr>
      <dsp:spPr>
        <a:xfrm>
          <a:off x="375624" y="1812912"/>
          <a:ext cx="5258746" cy="383760"/>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768" tIns="0" rIns="198768" bIns="0" numCol="1" spcCol="1270" anchor="ctr" anchorCtr="0">
          <a:noAutofit/>
        </a:bodyPr>
        <a:lstStyle/>
        <a:p>
          <a:pPr marL="0" lvl="0" indent="0" algn="l" defTabSz="577850">
            <a:lnSpc>
              <a:spcPct val="90000"/>
            </a:lnSpc>
            <a:spcBef>
              <a:spcPct val="0"/>
            </a:spcBef>
            <a:spcAft>
              <a:spcPct val="35000"/>
            </a:spcAft>
            <a:buNone/>
          </a:pPr>
          <a:r>
            <a:rPr lang="ru-RU" sz="1300" kern="1200">
              <a:latin typeface="Times New Roman" pitchFamily="18" charset="0"/>
              <a:cs typeface="Times New Roman" pitchFamily="18" charset="0"/>
            </a:rPr>
            <a:t>Муниципальные правовые акты</a:t>
          </a:r>
          <a:endParaRPr lang="ru-RU" sz="1300" kern="1200" dirty="0">
            <a:latin typeface="Times New Roman" pitchFamily="18" charset="0"/>
            <a:cs typeface="Times New Roman" pitchFamily="18" charset="0"/>
          </a:endParaRPr>
        </a:p>
      </dsp:txBody>
      <dsp:txXfrm>
        <a:off x="394358" y="1831646"/>
        <a:ext cx="5221278"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912AC-8E2A-4FD2-9631-86D5FF46BECD}">
      <dsp:nvSpPr>
        <dsp:cNvPr id="0" name=""/>
        <dsp:cNvSpPr/>
      </dsp:nvSpPr>
      <dsp:spPr>
        <a:xfrm>
          <a:off x="2486540" y="0"/>
          <a:ext cx="3729811" cy="1527944"/>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ru-RU" sz="1600" kern="1200" dirty="0">
              <a:latin typeface="Times New Roman" pitchFamily="18" charset="0"/>
              <a:cs typeface="Times New Roman" pitchFamily="18" charset="0"/>
            </a:rPr>
            <a:t>Получение дохода в виде денег</a:t>
          </a:r>
        </a:p>
        <a:p>
          <a:pPr marL="171450" lvl="1" indent="-171450" algn="l" defTabSz="711200">
            <a:lnSpc>
              <a:spcPct val="90000"/>
            </a:lnSpc>
            <a:spcBef>
              <a:spcPct val="0"/>
            </a:spcBef>
            <a:spcAft>
              <a:spcPct val="15000"/>
            </a:spcAft>
            <a:buChar char="•"/>
          </a:pPr>
          <a:r>
            <a:rPr lang="ru-RU" sz="1600" kern="1200" dirty="0">
              <a:latin typeface="Times New Roman" pitchFamily="18" charset="0"/>
              <a:cs typeface="Times New Roman" pitchFamily="18" charset="0"/>
            </a:rPr>
            <a:t>Имущества</a:t>
          </a:r>
        </a:p>
        <a:p>
          <a:pPr marL="171450" lvl="1" indent="-171450" algn="l" defTabSz="711200">
            <a:lnSpc>
              <a:spcPct val="90000"/>
            </a:lnSpc>
            <a:spcBef>
              <a:spcPct val="0"/>
            </a:spcBef>
            <a:spcAft>
              <a:spcPct val="15000"/>
            </a:spcAft>
            <a:buChar char="•"/>
          </a:pPr>
          <a:r>
            <a:rPr lang="ru-RU" sz="1600" kern="1200" dirty="0">
              <a:latin typeface="Times New Roman" pitchFamily="18" charset="0"/>
              <a:cs typeface="Times New Roman" pitchFamily="18" charset="0"/>
            </a:rPr>
            <a:t>Имущественных прав</a:t>
          </a:r>
        </a:p>
        <a:p>
          <a:pPr marL="171450" lvl="1" indent="-171450" algn="l" defTabSz="711200">
            <a:lnSpc>
              <a:spcPct val="90000"/>
            </a:lnSpc>
            <a:spcBef>
              <a:spcPct val="0"/>
            </a:spcBef>
            <a:spcAft>
              <a:spcPct val="15000"/>
            </a:spcAft>
            <a:buChar char="•"/>
          </a:pPr>
          <a:r>
            <a:rPr lang="ru-RU" sz="1600" kern="1200" dirty="0">
              <a:latin typeface="Times New Roman" pitchFamily="18" charset="0"/>
              <a:cs typeface="Times New Roman" pitchFamily="18" charset="0"/>
            </a:rPr>
            <a:t>Выгоды (преимущества)</a:t>
          </a:r>
        </a:p>
      </dsp:txBody>
      <dsp:txXfrm>
        <a:off x="2486540" y="190993"/>
        <a:ext cx="3156832" cy="1145958"/>
      </dsp:txXfrm>
    </dsp:sp>
    <dsp:sp modelId="{7564FF0A-D223-43B5-835A-A1165867FF98}">
      <dsp:nvSpPr>
        <dsp:cNvPr id="0" name=""/>
        <dsp:cNvSpPr/>
      </dsp:nvSpPr>
      <dsp:spPr>
        <a:xfrm>
          <a:off x="0" y="0"/>
          <a:ext cx="2486540" cy="1527944"/>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ru-RU" sz="1600" b="1" kern="1200" dirty="0">
              <a:latin typeface="Times New Roman" pitchFamily="18" charset="0"/>
              <a:cs typeface="Times New Roman" pitchFamily="18" charset="0"/>
            </a:rPr>
            <a:t>Личная заинтересованность</a:t>
          </a:r>
        </a:p>
      </dsp:txBody>
      <dsp:txXfrm>
        <a:off x="74588" y="74588"/>
        <a:ext cx="2337364" cy="13787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5CD49-01F2-4744-870B-DF9CA4FD23D7}">
      <dsp:nvSpPr>
        <dsp:cNvPr id="0" name=""/>
        <dsp:cNvSpPr/>
      </dsp:nvSpPr>
      <dsp:spPr>
        <a:xfrm rot="5400000">
          <a:off x="-76221" y="131236"/>
          <a:ext cx="508142" cy="355699"/>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ru-RU" sz="1000" kern="1200" dirty="0">
            <a:solidFill>
              <a:schemeClr val="tx1"/>
            </a:solidFill>
          </a:endParaRPr>
        </a:p>
      </dsp:txBody>
      <dsp:txXfrm rot="-5400000">
        <a:off x="1" y="232865"/>
        <a:ext cx="355699" cy="152443"/>
      </dsp:txXfrm>
    </dsp:sp>
    <dsp:sp modelId="{F1671D04-3697-4AE1-A311-4D8D20DAE4C0}">
      <dsp:nvSpPr>
        <dsp:cNvPr id="0" name=""/>
        <dsp:cNvSpPr/>
      </dsp:nvSpPr>
      <dsp:spPr>
        <a:xfrm rot="5400000">
          <a:off x="4317822" y="-3958473"/>
          <a:ext cx="433023" cy="8357269"/>
        </a:xfrm>
        <a:prstGeom prst="round2Same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ru-RU" sz="1300" kern="1200" dirty="0">
              <a:latin typeface="Times New Roman" pitchFamily="18" charset="0"/>
              <a:cs typeface="Times New Roman" pitchFamily="18" charset="0"/>
            </a:rPr>
            <a:t>выполнение отдельных функций государственного/муниципального управления </a:t>
          </a:r>
          <a:br>
            <a:rPr lang="ru-RU" sz="1300" kern="1200" dirty="0">
              <a:latin typeface="Times New Roman" pitchFamily="18" charset="0"/>
              <a:cs typeface="Times New Roman" pitchFamily="18" charset="0"/>
            </a:rPr>
          </a:br>
          <a:r>
            <a:rPr lang="ru-RU" sz="1300" kern="1200" dirty="0">
              <a:latin typeface="Times New Roman" pitchFamily="18" charset="0"/>
              <a:cs typeface="Times New Roman" pitchFamily="18" charset="0"/>
            </a:rPr>
            <a:t>в отношении родственников и/или иных лиц, с которыми связана личная заинтересованность служащего</a:t>
          </a:r>
        </a:p>
      </dsp:txBody>
      <dsp:txXfrm rot="-5400000">
        <a:off x="355699" y="24788"/>
        <a:ext cx="8336131" cy="390747"/>
      </dsp:txXfrm>
    </dsp:sp>
    <dsp:sp modelId="{48CCCE33-B62C-46EF-B5AD-702CEE50089D}">
      <dsp:nvSpPr>
        <dsp:cNvPr id="0" name=""/>
        <dsp:cNvSpPr/>
      </dsp:nvSpPr>
      <dsp:spPr>
        <a:xfrm rot="5400000">
          <a:off x="-76221" y="557197"/>
          <a:ext cx="508142" cy="355699"/>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ru-RU" sz="1000" kern="1200" dirty="0">
            <a:solidFill>
              <a:schemeClr val="tx1"/>
            </a:solidFill>
          </a:endParaRPr>
        </a:p>
      </dsp:txBody>
      <dsp:txXfrm rot="-5400000">
        <a:off x="1" y="658826"/>
        <a:ext cx="355699" cy="152443"/>
      </dsp:txXfrm>
    </dsp:sp>
    <dsp:sp modelId="{51E70B03-2FE1-4D3F-9511-DB792B463E28}">
      <dsp:nvSpPr>
        <dsp:cNvPr id="0" name=""/>
        <dsp:cNvSpPr/>
      </dsp:nvSpPr>
      <dsp:spPr>
        <a:xfrm rot="5400000">
          <a:off x="4455920" y="-3539635"/>
          <a:ext cx="203295" cy="8310802"/>
        </a:xfrm>
        <a:prstGeom prst="round2Same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ru-RU" sz="1300" kern="1200" dirty="0">
              <a:latin typeface="Times New Roman" pitchFamily="18" charset="0"/>
              <a:cs typeface="Times New Roman" pitchFamily="18" charset="0"/>
            </a:rPr>
            <a:t>выполнение иной оплачиваемой работы</a:t>
          </a:r>
        </a:p>
      </dsp:txBody>
      <dsp:txXfrm rot="-5400000">
        <a:off x="402167" y="524042"/>
        <a:ext cx="8300878" cy="183447"/>
      </dsp:txXfrm>
    </dsp:sp>
    <dsp:sp modelId="{4A75B64C-E3A2-41F5-84A4-D1AAB528FF46}">
      <dsp:nvSpPr>
        <dsp:cNvPr id="0" name=""/>
        <dsp:cNvSpPr/>
      </dsp:nvSpPr>
      <dsp:spPr>
        <a:xfrm rot="5400000">
          <a:off x="-76221" y="983159"/>
          <a:ext cx="508142" cy="355699"/>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kern="1200"/>
            <a:t> </a:t>
          </a:r>
        </a:p>
        <a:p>
          <a:pPr algn="ctr">
            <a:spcBef>
              <a:spcPct val="0"/>
            </a:spcBef>
            <a:buNone/>
          </a:pPr>
          <a:endParaRPr lang="ru-RU" kern="1200" dirty="0"/>
        </a:p>
      </dsp:txBody>
      <dsp:txXfrm rot="-5400000">
        <a:off x="1" y="1084788"/>
        <a:ext cx="355699" cy="152443"/>
      </dsp:txXfrm>
    </dsp:sp>
    <dsp:sp modelId="{359AE3D5-D6B5-4C81-8B1C-22E6832A0986}">
      <dsp:nvSpPr>
        <dsp:cNvPr id="0" name=""/>
        <dsp:cNvSpPr/>
      </dsp:nvSpPr>
      <dsp:spPr>
        <a:xfrm rot="5400000">
          <a:off x="4425475" y="-3106463"/>
          <a:ext cx="217717" cy="8357269"/>
        </a:xfrm>
        <a:prstGeom prst="round2Same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a:latin typeface="Times New Roman" pitchFamily="18" charset="0"/>
              <a:cs typeface="Times New Roman" pitchFamily="18" charset="0"/>
            </a:rPr>
            <a:t>получение подарков и услуг</a:t>
          </a:r>
        </a:p>
      </dsp:txBody>
      <dsp:txXfrm rot="-5400000">
        <a:off x="355699" y="973941"/>
        <a:ext cx="8346641" cy="196461"/>
      </dsp:txXfrm>
    </dsp:sp>
    <dsp:sp modelId="{F9D8D84D-CF49-4D08-91F1-B91990F9055F}">
      <dsp:nvSpPr>
        <dsp:cNvPr id="0" name=""/>
        <dsp:cNvSpPr/>
      </dsp:nvSpPr>
      <dsp:spPr>
        <a:xfrm rot="5400000">
          <a:off x="-76221" y="1467225"/>
          <a:ext cx="508142" cy="355699"/>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ru-RU" sz="1000" kern="1200" dirty="0">
            <a:solidFill>
              <a:schemeClr val="tx1"/>
            </a:solidFill>
          </a:endParaRPr>
        </a:p>
      </dsp:txBody>
      <dsp:txXfrm rot="-5400000">
        <a:off x="1" y="1568854"/>
        <a:ext cx="355699" cy="152443"/>
      </dsp:txXfrm>
    </dsp:sp>
    <dsp:sp modelId="{C8EA425A-46E9-4486-B1A7-2946C5327252}">
      <dsp:nvSpPr>
        <dsp:cNvPr id="0" name=""/>
        <dsp:cNvSpPr/>
      </dsp:nvSpPr>
      <dsp:spPr>
        <a:xfrm rot="5400000">
          <a:off x="4311082" y="-2622483"/>
          <a:ext cx="446502" cy="8357269"/>
        </a:xfrm>
        <a:prstGeom prst="round2Same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ru-RU" sz="1300" kern="1200" dirty="0">
              <a:latin typeface="Times New Roman" pitchFamily="18" charset="0"/>
              <a:cs typeface="Times New Roman" pitchFamily="18" charset="0"/>
            </a:rPr>
            <a:t> взаимодействие с бывшим работодателем и трудоустройство после увольнения с государственной/муниципальной службы</a:t>
          </a:r>
        </a:p>
      </dsp:txBody>
      <dsp:txXfrm rot="-5400000">
        <a:off x="355699" y="1354696"/>
        <a:ext cx="8335473" cy="402910"/>
      </dsp:txXfrm>
    </dsp:sp>
    <dsp:sp modelId="{CCB5D77F-2CD1-446D-AD4D-9CDF5840E598}">
      <dsp:nvSpPr>
        <dsp:cNvPr id="0" name=""/>
        <dsp:cNvSpPr/>
      </dsp:nvSpPr>
      <dsp:spPr>
        <a:xfrm rot="5400000">
          <a:off x="-76221" y="1893187"/>
          <a:ext cx="508142" cy="355699"/>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ru-RU" sz="1000" kern="1200" dirty="0">
            <a:solidFill>
              <a:schemeClr val="tx1"/>
            </a:solidFill>
          </a:endParaRPr>
        </a:p>
      </dsp:txBody>
      <dsp:txXfrm rot="-5400000">
        <a:off x="1" y="1994816"/>
        <a:ext cx="355699" cy="152443"/>
      </dsp:txXfrm>
    </dsp:sp>
    <dsp:sp modelId="{9AB6E2C2-B5C0-400A-B43E-D74F995C88F5}">
      <dsp:nvSpPr>
        <dsp:cNvPr id="0" name=""/>
        <dsp:cNvSpPr/>
      </dsp:nvSpPr>
      <dsp:spPr>
        <a:xfrm rot="5400000">
          <a:off x="4369188" y="-2196522"/>
          <a:ext cx="330292" cy="8357269"/>
        </a:xfrm>
        <a:prstGeom prst="round2Same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265113" lvl="1" indent="-265113" algn="l" defTabSz="577850">
            <a:lnSpc>
              <a:spcPct val="90000"/>
            </a:lnSpc>
            <a:spcBef>
              <a:spcPct val="0"/>
            </a:spcBef>
            <a:spcAft>
              <a:spcPct val="15000"/>
            </a:spcAft>
            <a:buChar char="•"/>
          </a:pPr>
          <a:r>
            <a:rPr lang="ru-RU" sz="1300" kern="1200" dirty="0">
              <a:latin typeface="Times New Roman" pitchFamily="18" charset="0"/>
              <a:cs typeface="Times New Roman" pitchFamily="18" charset="0"/>
            </a:rPr>
            <a:t>имущественные обязательства и судебные разбирательства</a:t>
          </a:r>
        </a:p>
      </dsp:txBody>
      <dsp:txXfrm rot="-5400000">
        <a:off x="355700" y="1833090"/>
        <a:ext cx="8341145" cy="298044"/>
      </dsp:txXfrm>
    </dsp:sp>
    <dsp:sp modelId="{D0598E14-BA85-4A2E-BFE7-179997D699A5}">
      <dsp:nvSpPr>
        <dsp:cNvPr id="0" name=""/>
        <dsp:cNvSpPr/>
      </dsp:nvSpPr>
      <dsp:spPr>
        <a:xfrm rot="5400000">
          <a:off x="-76221" y="2319148"/>
          <a:ext cx="508142" cy="355699"/>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ru-RU" sz="1000" kern="1200" dirty="0">
            <a:solidFill>
              <a:schemeClr val="tx1"/>
            </a:solidFill>
          </a:endParaRPr>
        </a:p>
      </dsp:txBody>
      <dsp:txXfrm rot="-5400000">
        <a:off x="1" y="2420777"/>
        <a:ext cx="355699" cy="152443"/>
      </dsp:txXfrm>
    </dsp:sp>
    <dsp:sp modelId="{37FB20CB-CC52-4ABC-9652-CB154C1BABA9}">
      <dsp:nvSpPr>
        <dsp:cNvPr id="0" name=""/>
        <dsp:cNvSpPr/>
      </dsp:nvSpPr>
      <dsp:spPr>
        <a:xfrm rot="5400000">
          <a:off x="4413922" y="-1770560"/>
          <a:ext cx="240822" cy="8357269"/>
        </a:xfrm>
        <a:prstGeom prst="round2Same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a:latin typeface="Times New Roman" pitchFamily="18" charset="0"/>
              <a:cs typeface="Times New Roman" pitchFamily="18" charset="0"/>
            </a:rPr>
            <a:t>владение ценными бумагами, банковскими вкладами</a:t>
          </a:r>
        </a:p>
      </dsp:txBody>
      <dsp:txXfrm rot="-5400000">
        <a:off x="355699" y="2299419"/>
        <a:ext cx="8345513" cy="217310"/>
      </dsp:txXfrm>
    </dsp:sp>
    <dsp:sp modelId="{DBA827E9-1BD0-4645-875D-DA7421C9F2E5}">
      <dsp:nvSpPr>
        <dsp:cNvPr id="0" name=""/>
        <dsp:cNvSpPr/>
      </dsp:nvSpPr>
      <dsp:spPr>
        <a:xfrm rot="5400000">
          <a:off x="-76221" y="2876649"/>
          <a:ext cx="508142" cy="355699"/>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ru-RU" sz="1000" kern="1200" dirty="0">
            <a:solidFill>
              <a:schemeClr val="tx1"/>
            </a:solidFill>
          </a:endParaRPr>
        </a:p>
      </dsp:txBody>
      <dsp:txXfrm rot="-5400000">
        <a:off x="1" y="2978278"/>
        <a:ext cx="355699" cy="152443"/>
      </dsp:txXfrm>
    </dsp:sp>
    <dsp:sp modelId="{4778B23E-F478-44F5-9676-1C58B4518E9D}">
      <dsp:nvSpPr>
        <dsp:cNvPr id="0" name=""/>
        <dsp:cNvSpPr/>
      </dsp:nvSpPr>
      <dsp:spPr>
        <a:xfrm rot="5400000">
          <a:off x="4237649" y="-1213060"/>
          <a:ext cx="593370" cy="8357269"/>
        </a:xfrm>
        <a:prstGeom prst="round2SameRect">
          <a:avLst/>
        </a:prstGeom>
        <a:solidFill>
          <a:schemeClr val="accent1">
            <a:alpha val="90000"/>
            <a:tint val="4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265113" lvl="1" indent="-265113" algn="just" defTabSz="577850">
            <a:lnSpc>
              <a:spcPct val="90000"/>
            </a:lnSpc>
            <a:spcBef>
              <a:spcPct val="0"/>
            </a:spcBef>
            <a:spcAft>
              <a:spcPct val="15000"/>
            </a:spcAft>
            <a:buChar char="•"/>
          </a:pPr>
          <a:r>
            <a:rPr lang="ru-RU" sz="1300" kern="1200" dirty="0">
              <a:latin typeface="Times New Roman" pitchFamily="18" charset="0"/>
              <a:cs typeface="Times New Roman" pitchFamily="18" charset="0"/>
            </a:rPr>
            <a:t>явное нарушение установленных запретов (например, использование служебной информации, получение наград, почетных и специальных званий (за исключением научных)от иностранных государств и др.)</a:t>
          </a:r>
        </a:p>
      </dsp:txBody>
      <dsp:txXfrm rot="-5400000">
        <a:off x="355700" y="2697855"/>
        <a:ext cx="8328303" cy="53543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0A45D7-998C-4D20-89D5-2D55C9AA08D1}" type="datetimeFigureOut">
              <a:rPr lang="ru-RU" smtClean="0"/>
              <a:t>08.12.2021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76B33B-FB8D-46B4-8356-AC724FF03E86}" type="slidenum">
              <a:rPr lang="ru-RU" smtClean="0"/>
              <a:t>‹#›</a:t>
            </a:fld>
            <a:endParaRPr lang="ru-RU"/>
          </a:p>
        </p:txBody>
      </p:sp>
    </p:spTree>
    <p:extLst>
      <p:ext uri="{BB962C8B-B14F-4D97-AF65-F5344CB8AC3E}">
        <p14:creationId xmlns:p14="http://schemas.microsoft.com/office/powerpoint/2010/main" val="58654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376B33B-FB8D-46B4-8356-AC724FF03E86}" type="slidenum">
              <a:rPr lang="ru-RU" smtClean="0"/>
              <a:t>8</a:t>
            </a:fld>
            <a:endParaRPr lang="ru-RU"/>
          </a:p>
        </p:txBody>
      </p:sp>
    </p:spTree>
    <p:extLst>
      <p:ext uri="{BB962C8B-B14F-4D97-AF65-F5344CB8AC3E}">
        <p14:creationId xmlns:p14="http://schemas.microsoft.com/office/powerpoint/2010/main" val="1369680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08.12.2021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08.12.2021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08.12.2021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ublication.pravo.gov.ru/Document/View/000120201210003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diagramQuickStyle" Target="../diagrams/quickStyle1.xml"/><Relationship Id="rId12"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image" Target="../media/image7.png"/><Relationship Id="rId5" Type="http://schemas.openxmlformats.org/officeDocument/2006/relationships/diagramData" Target="../diagrams/data1.xml"/><Relationship Id="rId10" Type="http://schemas.openxmlformats.org/officeDocument/2006/relationships/image" Target="../media/image6.png"/><Relationship Id="rId4" Type="http://schemas.openxmlformats.org/officeDocument/2006/relationships/image" Target="../media/image5.jp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diagramLayout" Target="../diagrams/layout3.xml"/><Relationship Id="rId7" Type="http://schemas.openxmlformats.org/officeDocument/2006/relationships/image" Target="../media/image2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0157" y="5661248"/>
            <a:ext cx="5637987" cy="9178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rgbClr val="FF0000"/>
                  </a:solidFill>
                </a:ln>
                <a:solidFill>
                  <a:schemeClr val="tx1"/>
                </a:solidFill>
              </a:rPr>
              <a:t>9 </a:t>
            </a:r>
            <a:r>
              <a:rPr lang="ru-RU" dirty="0">
                <a:ln>
                  <a:solidFill>
                    <a:srgbClr val="FF0000"/>
                  </a:solidFill>
                </a:ln>
                <a:solidFill>
                  <a:schemeClr val="tx1"/>
                </a:solidFill>
              </a:rPr>
              <a:t>декабря – Международный день борьбы с коррупцией</a:t>
            </a:r>
          </a:p>
        </p:txBody>
      </p:sp>
      <p:sp>
        <p:nvSpPr>
          <p:cNvPr id="6" name="Прямоугольник 5"/>
          <p:cNvSpPr/>
          <p:nvPr/>
        </p:nvSpPr>
        <p:spPr>
          <a:xfrm>
            <a:off x="755576" y="980728"/>
            <a:ext cx="7488832"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67544" y="1350060"/>
            <a:ext cx="8136904" cy="1938992"/>
          </a:xfrm>
          <a:prstGeom prst="rect">
            <a:avLst/>
          </a:prstGeom>
          <a:noFill/>
        </p:spPr>
        <p:txBody>
          <a:bodyPr wrap="square" rtlCol="0">
            <a:spAutoFit/>
          </a:bodyPr>
          <a:lstStyle/>
          <a:p>
            <a:pPr algn="ctr"/>
            <a:r>
              <a:rPr lang="ru-RU" sz="6000" b="1" dirty="0">
                <a:latin typeface="Times New Roman" pitchFamily="18" charset="0"/>
                <a:cs typeface="Times New Roman" pitchFamily="18" charset="0"/>
              </a:rPr>
              <a:t>Мы против коррупции!</a:t>
            </a: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3068960"/>
            <a:ext cx="1905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703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250"/>
                                        <p:tgtEl>
                                          <p:spTgt spid="7"/>
                                        </p:tgtEl>
                                      </p:cBhvr>
                                    </p:animEffect>
                                    <p:anim calcmode="lin" valueType="num">
                                      <p:cBhvr>
                                        <p:cTn id="8" dur="3250" fill="hold"/>
                                        <p:tgtEl>
                                          <p:spTgt spid="7"/>
                                        </p:tgtEl>
                                        <p:attrNameLst>
                                          <p:attrName>ppt_x</p:attrName>
                                        </p:attrNameLst>
                                      </p:cBhvr>
                                      <p:tavLst>
                                        <p:tav tm="0">
                                          <p:val>
                                            <p:strVal val="#ppt_x"/>
                                          </p:val>
                                        </p:tav>
                                        <p:tav tm="100000">
                                          <p:val>
                                            <p:strVal val="#ppt_x"/>
                                          </p:val>
                                        </p:tav>
                                      </p:tavLst>
                                    </p:anim>
                                    <p:anim calcmode="lin" valueType="num">
                                      <p:cBhvr>
                                        <p:cTn id="9" dur="325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3250"/>
                            </p:stCondLst>
                            <p:childTnLst>
                              <p:par>
                                <p:cTn id="11" presetID="42" presetClass="entr" presetSubtype="0" fill="hold" nodeType="after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5" presetClass="entr" presetSubtype="0" fill="hold" grpId="0" nodeType="afterEffect">
                                  <p:stCondLst>
                                    <p:cond delay="75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ppt_w</p:attrName>
                                        </p:attrNameLst>
                                      </p:cBhvr>
                                      <p:tavLst>
                                        <p:tav tm="0" fmla="#ppt_w*sin(2.5*pi*$)">
                                          <p:val>
                                            <p:fltVal val="0"/>
                                          </p:val>
                                        </p:tav>
                                        <p:tav tm="100000">
                                          <p:val>
                                            <p:fltVal val="1"/>
                                          </p:val>
                                        </p:tav>
                                      </p:tavLst>
                                    </p:anim>
                                    <p:anim calcmode="lin" valueType="num">
                                      <p:cBhvr>
                                        <p:cTn id="21" dur="2000" fill="hold"/>
                                        <p:tgtEl>
                                          <p:spTgt spid="4"/>
                                        </p:tgtEl>
                                        <p:attrNameLst>
                                          <p:attrName>ppt_h</p:attrName>
                                        </p:attrNameLst>
                                      </p:cBhvr>
                                      <p:tavLst>
                                        <p:tav tm="0">
                                          <p:val>
                                            <p:strVal val="#ppt_h"/>
                                          </p:val>
                                        </p:tav>
                                        <p:tav tm="100000">
                                          <p:val>
                                            <p:strVal val="#ppt_h"/>
                                          </p:val>
                                        </p:tav>
                                      </p:tavLst>
                                    </p:anim>
                                  </p:childTnLst>
                                </p:cTn>
                              </p:par>
                            </p:childTnLst>
                          </p:cTn>
                        </p:par>
                        <p:par>
                          <p:cTn id="22" fill="hold">
                            <p:stCondLst>
                              <p:cond delay="7750"/>
                            </p:stCondLst>
                            <p:childTnLst>
                              <p:par>
                                <p:cTn id="23" presetID="42" presetClass="entr" presetSubtype="0" fill="hold" nodeType="afterEffect">
                                  <p:stCondLst>
                                    <p:cond delay="50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000"/>
                                        <p:tgtEl>
                                          <p:spTgt spid="7">
                                            <p:txEl>
                                              <p:pRg st="0" end="0"/>
                                            </p:txEl>
                                          </p:spTgt>
                                        </p:tgtEl>
                                      </p:cBhvr>
                                    </p:animEffect>
                                    <p:anim calcmode="lin" valueType="num">
                                      <p:cBhvr>
                                        <p:cTn id="2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6512511" cy="1143000"/>
          </a:xfrm>
        </p:spPr>
        <p:txBody>
          <a:bodyPr/>
          <a:lstStyle/>
          <a:p>
            <a:pPr marL="0" indent="0" algn="l">
              <a:buNone/>
            </a:pPr>
            <a:r>
              <a:rPr lang="ru-RU" dirty="0">
                <a:solidFill>
                  <a:srgbClr val="FF0000"/>
                </a:solidFill>
              </a:rPr>
              <a:t>Внимание!</a:t>
            </a:r>
          </a:p>
        </p:txBody>
      </p:sp>
      <p:sp>
        <p:nvSpPr>
          <p:cNvPr id="4" name="TextBox 3"/>
          <p:cNvSpPr txBox="1"/>
          <p:nvPr/>
        </p:nvSpPr>
        <p:spPr>
          <a:xfrm>
            <a:off x="467544" y="1916832"/>
            <a:ext cx="8208912" cy="2308324"/>
          </a:xfrm>
          <a:prstGeom prst="rect">
            <a:avLst/>
          </a:prstGeom>
          <a:noFill/>
        </p:spPr>
        <p:txBody>
          <a:bodyPr wrap="square" rtlCol="0">
            <a:spAutoFit/>
          </a:bodyPr>
          <a:lstStyle/>
          <a:p>
            <a:pPr algn="just"/>
            <a:r>
              <a:rPr lang="ru-RU" b="0" i="0" dirty="0">
                <a:solidFill>
                  <a:srgbClr val="606160"/>
                </a:solidFill>
                <a:effectLst/>
                <a:latin typeface="arial" panose="020B0604020202020204" pitchFamily="34" charset="0"/>
              </a:rPr>
              <a:t>В соответствии с требованиями </a:t>
            </a:r>
            <a:r>
              <a:rPr lang="ru-RU" b="0" i="0" u="sng" dirty="0">
                <a:solidFill>
                  <a:srgbClr val="4C6691"/>
                </a:solidFill>
                <a:effectLst/>
                <a:latin typeface="arial" panose="020B0604020202020204" pitchFamily="34" charset="0"/>
                <a:hlinkClick r:id="rId2"/>
              </a:rPr>
              <a:t>Указа Президента РФ от 10.12.2020 № 778</a:t>
            </a:r>
            <a:r>
              <a:rPr lang="ru-RU" b="0" i="0" dirty="0">
                <a:solidFill>
                  <a:srgbClr val="606160"/>
                </a:solidFill>
                <a:effectLst/>
                <a:latin typeface="arial" panose="020B0604020202020204" pitchFamily="34" charset="0"/>
              </a:rPr>
              <a:t> с 1 июля 2021 г. </a:t>
            </a:r>
            <a:r>
              <a:rPr lang="ru-RU" b="0" i="0">
                <a:solidFill>
                  <a:srgbClr val="606160"/>
                </a:solidFill>
                <a:effectLst/>
                <a:latin typeface="arial" panose="020B0604020202020204" pitchFamily="34" charset="0"/>
              </a:rPr>
              <a:t>вступают в силу изменения в форму справки о доходах, расходах об имуществе и обязательствах имущественного характера, утвержденную Указом Президента РФ от 23.06.2014 № 460, в части представления сведений о принадлежащих цифровых финансовых активах, цифровых правах, включающих одновременно цифровые финансовые активы и иные цифровые права, утилитарных цифровых правах и цифровой валюте.</a:t>
            </a:r>
            <a:endParaRPr lang="ru-RU" dirty="0">
              <a:solidFill>
                <a:srgbClr val="FF0000"/>
              </a:solidFill>
            </a:endParaRPr>
          </a:p>
        </p:txBody>
      </p:sp>
    </p:spTree>
    <p:extLst>
      <p:ext uri="{BB962C8B-B14F-4D97-AF65-F5344CB8AC3E}">
        <p14:creationId xmlns:p14="http://schemas.microsoft.com/office/powerpoint/2010/main" val="3245362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476672"/>
            <a:ext cx="7056784" cy="553998"/>
          </a:xfrm>
          <a:prstGeom prst="rect">
            <a:avLst/>
          </a:prstGeom>
          <a:noFill/>
        </p:spPr>
        <p:txBody>
          <a:bodyPr wrap="square" rtlCol="0">
            <a:spAutoFit/>
          </a:bodyPr>
          <a:lstStyle/>
          <a:p>
            <a:r>
              <a:rPr lang="ru-RU" sz="3000" b="1" dirty="0">
                <a:solidFill>
                  <a:srgbClr val="FF0000"/>
                </a:solidFill>
                <a:latin typeface="Times New Roman" pitchFamily="18" charset="0"/>
                <a:cs typeface="Times New Roman" pitchFamily="18" charset="0"/>
              </a:rPr>
              <a:t>Столкнулся с коррупцией – звони!</a:t>
            </a:r>
          </a:p>
        </p:txBody>
      </p:sp>
      <p:sp>
        <p:nvSpPr>
          <p:cNvPr id="5" name="TextBox 4"/>
          <p:cNvSpPr txBox="1"/>
          <p:nvPr/>
        </p:nvSpPr>
        <p:spPr>
          <a:xfrm>
            <a:off x="179512" y="1628800"/>
            <a:ext cx="8784976" cy="861774"/>
          </a:xfrm>
          <a:prstGeom prst="rect">
            <a:avLst/>
          </a:prstGeom>
          <a:noFill/>
        </p:spPr>
        <p:txBody>
          <a:bodyPr wrap="square" rtlCol="0">
            <a:spAutoFit/>
          </a:bodyPr>
          <a:lstStyle/>
          <a:p>
            <a:r>
              <a:rPr lang="ru-RU" sz="2500" dirty="0">
                <a:latin typeface="Times New Roman" pitchFamily="18" charset="0"/>
                <a:cs typeface="Times New Roman" pitchFamily="18" charset="0"/>
              </a:rPr>
              <a:t>Администрация Симферопольского района Республики Крым</a:t>
            </a:r>
          </a:p>
          <a:p>
            <a:pPr algn="ctr"/>
            <a:r>
              <a:rPr lang="ru-RU" sz="2500" b="1" dirty="0">
                <a:latin typeface="Times New Roman" pitchFamily="18" charset="0"/>
                <a:cs typeface="Times New Roman" pitchFamily="18" charset="0"/>
              </a:rPr>
              <a:t>(3652) 27-24-85</a:t>
            </a:r>
          </a:p>
        </p:txBody>
      </p:sp>
      <p:sp>
        <p:nvSpPr>
          <p:cNvPr id="6" name="TextBox 5"/>
          <p:cNvSpPr txBox="1"/>
          <p:nvPr/>
        </p:nvSpPr>
        <p:spPr>
          <a:xfrm>
            <a:off x="331912" y="3789040"/>
            <a:ext cx="8784976" cy="861774"/>
          </a:xfrm>
          <a:prstGeom prst="rect">
            <a:avLst/>
          </a:prstGeom>
          <a:noFill/>
        </p:spPr>
        <p:txBody>
          <a:bodyPr wrap="square" rtlCol="0">
            <a:spAutoFit/>
          </a:bodyPr>
          <a:lstStyle/>
          <a:p>
            <a:r>
              <a:rPr lang="ru-RU" sz="2500" dirty="0">
                <a:latin typeface="Times New Roman" pitchFamily="18" charset="0"/>
                <a:cs typeface="Times New Roman" pitchFamily="18" charset="0"/>
              </a:rPr>
              <a:t>Прокуратура Симферопольского района Республики Крым</a:t>
            </a:r>
          </a:p>
          <a:p>
            <a:pPr algn="ctr"/>
            <a:r>
              <a:rPr lang="ru-RU" sz="2500" b="1" dirty="0">
                <a:latin typeface="Times New Roman" pitchFamily="18" charset="0"/>
                <a:cs typeface="Times New Roman" pitchFamily="18" charset="0"/>
              </a:rPr>
              <a:t>(3652) 27-24-93</a:t>
            </a: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4617670"/>
            <a:ext cx="1905000" cy="1905000"/>
          </a:xfrm>
          <a:prstGeom prst="rect">
            <a:avLst/>
          </a:prstGeom>
        </p:spPr>
      </p:pic>
    </p:spTree>
    <p:extLst>
      <p:ext uri="{BB962C8B-B14F-4D97-AF65-F5344CB8AC3E}">
        <p14:creationId xmlns:p14="http://schemas.microsoft.com/office/powerpoint/2010/main" val="302625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25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750" fill="hold"/>
                                        <p:tgtEl>
                                          <p:spTgt spid="8"/>
                                        </p:tgtEl>
                                        <p:attrNameLst>
                                          <p:attrName>ppt_x</p:attrName>
                                        </p:attrNameLst>
                                      </p:cBhvr>
                                      <p:tavLst>
                                        <p:tav tm="0">
                                          <p:val>
                                            <p:strVal val="#ppt_x"/>
                                          </p:val>
                                        </p:tav>
                                        <p:tav tm="100000">
                                          <p:val>
                                            <p:strVal val="#ppt_x"/>
                                          </p:val>
                                        </p:tav>
                                      </p:tavLst>
                                    </p:anim>
                                    <p:anim calcmode="lin" valueType="num">
                                      <p:cBhvr additive="base">
                                        <p:cTn id="13" dur="7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 y="0"/>
            <a:ext cx="4763734" cy="6741368"/>
          </a:xfrm>
          <a:prstGeom prst="rect">
            <a:avLst/>
          </a:prstGeom>
        </p:spPr>
      </p:pic>
      <p:sp>
        <p:nvSpPr>
          <p:cNvPr id="5" name="TextBox 4"/>
          <p:cNvSpPr txBox="1"/>
          <p:nvPr/>
        </p:nvSpPr>
        <p:spPr>
          <a:xfrm>
            <a:off x="4932040" y="188640"/>
            <a:ext cx="4104456" cy="400110"/>
          </a:xfrm>
          <a:prstGeom prst="rect">
            <a:avLst/>
          </a:prstGeom>
          <a:noFill/>
        </p:spPr>
        <p:txBody>
          <a:bodyPr wrap="square" rtlCol="0">
            <a:spAutoFit/>
          </a:bodyPr>
          <a:lstStyle/>
          <a:p>
            <a:pPr algn="ctr"/>
            <a:r>
              <a:rPr lang="ru-RU" sz="2000" b="1" dirty="0">
                <a:solidFill>
                  <a:srgbClr val="FF0000"/>
                </a:solidFill>
                <a:latin typeface="Times New Roman" pitchFamily="18" charset="0"/>
                <a:cs typeface="Times New Roman" pitchFamily="18" charset="0"/>
              </a:rPr>
              <a:t>Что такое коррупция?</a:t>
            </a:r>
            <a:endParaRPr lang="ru-RU" sz="2000" b="1" dirty="0"/>
          </a:p>
        </p:txBody>
      </p:sp>
      <p:sp>
        <p:nvSpPr>
          <p:cNvPr id="6" name="Прямоугольник 5"/>
          <p:cNvSpPr/>
          <p:nvPr/>
        </p:nvSpPr>
        <p:spPr>
          <a:xfrm>
            <a:off x="5004048" y="617360"/>
            <a:ext cx="4032448" cy="3384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00" b="1" dirty="0">
                <a:solidFill>
                  <a:schemeClr val="tx1"/>
                </a:solidFill>
                <a:latin typeface="Times New Roman" pitchFamily="18" charset="0"/>
                <a:cs typeface="Times New Roman" pitchFamily="18" charset="0"/>
              </a:rPr>
              <a:t>Федеральный закон</a:t>
            </a:r>
            <a:br>
              <a:rPr lang="ru-RU" sz="1300" b="1" dirty="0">
                <a:solidFill>
                  <a:schemeClr val="tx1"/>
                </a:solidFill>
                <a:latin typeface="Times New Roman" pitchFamily="18" charset="0"/>
                <a:cs typeface="Times New Roman" pitchFamily="18" charset="0"/>
              </a:rPr>
            </a:br>
            <a:r>
              <a:rPr lang="ru-RU" sz="1300" b="1" dirty="0">
                <a:solidFill>
                  <a:schemeClr val="tx1"/>
                </a:solidFill>
                <a:latin typeface="Times New Roman" pitchFamily="18" charset="0"/>
                <a:cs typeface="Times New Roman" pitchFamily="18" charset="0"/>
              </a:rPr>
              <a:t>от 25.12.2008 № 273-ФЗ</a:t>
            </a:r>
            <a:br>
              <a:rPr lang="ru-RU" sz="1300" b="1" dirty="0">
                <a:solidFill>
                  <a:schemeClr val="tx1"/>
                </a:solidFill>
                <a:latin typeface="Times New Roman" pitchFamily="18" charset="0"/>
                <a:cs typeface="Times New Roman" pitchFamily="18" charset="0"/>
              </a:rPr>
            </a:br>
            <a:r>
              <a:rPr lang="ru-RU" sz="1300" b="1" dirty="0">
                <a:solidFill>
                  <a:schemeClr val="tx1"/>
                </a:solidFill>
                <a:latin typeface="Times New Roman" pitchFamily="18" charset="0"/>
                <a:cs typeface="Times New Roman" pitchFamily="18" charset="0"/>
              </a:rPr>
              <a:t>"О противодействии коррупции»</a:t>
            </a:r>
          </a:p>
          <a:p>
            <a:pPr algn="just">
              <a:lnSpc>
                <a:spcPct val="80000"/>
              </a:lnSpc>
            </a:pPr>
            <a:r>
              <a:rPr lang="ru-RU" sz="1300" dirty="0">
                <a:solidFill>
                  <a:schemeClr val="tx1"/>
                </a:solidFill>
                <a:latin typeface="Times New Roman" pitchFamily="18" charset="0"/>
                <a:cs typeface="Times New Roman" pitchFamily="18" charset="0"/>
              </a:rPr>
              <a:t>а)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pPr algn="just">
              <a:lnSpc>
                <a:spcPct val="80000"/>
              </a:lnSpc>
            </a:pPr>
            <a:endParaRPr lang="ru-RU" sz="1500" dirty="0">
              <a:solidFill>
                <a:schemeClr val="tx1"/>
              </a:solidFill>
              <a:latin typeface="Times New Roman" pitchFamily="18" charset="0"/>
              <a:cs typeface="Times New Roman" pitchFamily="18" charset="0"/>
            </a:endParaRPr>
          </a:p>
          <a:p>
            <a:pPr algn="just">
              <a:lnSpc>
                <a:spcPct val="80000"/>
              </a:lnSpc>
            </a:pPr>
            <a:r>
              <a:rPr lang="ru-RU" sz="1300" dirty="0">
                <a:solidFill>
                  <a:schemeClr val="tx1"/>
                </a:solidFill>
                <a:latin typeface="Times New Roman" pitchFamily="18" charset="0"/>
                <a:cs typeface="Times New Roman" pitchFamily="18" charset="0"/>
              </a:rPr>
              <a:t>б) совершение деяний, указанных в подпункте "а" настоящего пункта, от имени или в интересах юридического лица.</a:t>
            </a:r>
          </a:p>
        </p:txBody>
      </p:sp>
      <p:sp>
        <p:nvSpPr>
          <p:cNvPr id="2" name="Прямоугольник 1"/>
          <p:cNvSpPr/>
          <p:nvPr/>
        </p:nvSpPr>
        <p:spPr>
          <a:xfrm>
            <a:off x="5868144" y="4001736"/>
            <a:ext cx="2592288" cy="435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ln>
                  <a:solidFill>
                    <a:schemeClr val="tx1"/>
                  </a:solidFill>
                </a:ln>
                <a:solidFill>
                  <a:schemeClr val="tx1"/>
                </a:solidFill>
                <a:latin typeface="Times New Roman" pitchFamily="18" charset="0"/>
                <a:cs typeface="Times New Roman" pitchFamily="18" charset="0"/>
              </a:rPr>
              <a:t>Причины коррупционной преступности</a:t>
            </a:r>
          </a:p>
        </p:txBody>
      </p:sp>
      <p:cxnSp>
        <p:nvCxnSpPr>
          <p:cNvPr id="7" name="Прямая со стрелкой 6"/>
          <p:cNvCxnSpPr/>
          <p:nvPr/>
        </p:nvCxnSpPr>
        <p:spPr>
          <a:xfrm flipH="1">
            <a:off x="6156176" y="4437112"/>
            <a:ext cx="216024"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Прямая со стрелкой 7"/>
          <p:cNvCxnSpPr/>
          <p:nvPr/>
        </p:nvCxnSpPr>
        <p:spPr>
          <a:xfrm flipH="1">
            <a:off x="6984268" y="4437112"/>
            <a:ext cx="180020" cy="10791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Прямая со стрелкой 8"/>
          <p:cNvCxnSpPr/>
          <p:nvPr/>
        </p:nvCxnSpPr>
        <p:spPr>
          <a:xfrm>
            <a:off x="7956376" y="4437112"/>
            <a:ext cx="144016"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Овал 12"/>
          <p:cNvSpPr/>
          <p:nvPr/>
        </p:nvSpPr>
        <p:spPr>
          <a:xfrm>
            <a:off x="4771716" y="4868180"/>
            <a:ext cx="1872208" cy="64807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200" dirty="0">
                <a:latin typeface="Times New Roman" pitchFamily="18" charset="0"/>
                <a:cs typeface="Times New Roman" pitchFamily="18" charset="0"/>
              </a:rPr>
              <a:t>Экономические</a:t>
            </a:r>
          </a:p>
        </p:txBody>
      </p:sp>
      <p:sp>
        <p:nvSpPr>
          <p:cNvPr id="14" name="Овал 13"/>
          <p:cNvSpPr/>
          <p:nvPr/>
        </p:nvSpPr>
        <p:spPr>
          <a:xfrm>
            <a:off x="7271792" y="4940736"/>
            <a:ext cx="1872208" cy="64807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200" dirty="0">
                <a:latin typeface="Times New Roman" pitchFamily="18" charset="0"/>
                <a:cs typeface="Times New Roman" pitchFamily="18" charset="0"/>
              </a:rPr>
              <a:t>Политические</a:t>
            </a:r>
          </a:p>
        </p:txBody>
      </p:sp>
      <p:sp>
        <p:nvSpPr>
          <p:cNvPr id="16" name="Овал 15"/>
          <p:cNvSpPr/>
          <p:nvPr/>
        </p:nvSpPr>
        <p:spPr>
          <a:xfrm>
            <a:off x="5860220" y="5668652"/>
            <a:ext cx="1872208" cy="64807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200" dirty="0">
                <a:latin typeface="Times New Roman" pitchFamily="18" charset="0"/>
                <a:cs typeface="Times New Roman" pitchFamily="18" charset="0"/>
              </a:rPr>
              <a:t>Психологические</a:t>
            </a:r>
          </a:p>
        </p:txBody>
      </p:sp>
    </p:spTree>
    <p:extLst>
      <p:ext uri="{BB962C8B-B14F-4D97-AF65-F5344CB8AC3E}">
        <p14:creationId xmlns:p14="http://schemas.microsoft.com/office/powerpoint/2010/main" val="333829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ppt_x"/>
                                          </p:val>
                                        </p:tav>
                                        <p:tav tm="100000">
                                          <p:val>
                                            <p:strVal val="#ppt_x"/>
                                          </p:val>
                                        </p:tav>
                                      </p:tavLst>
                                    </p:anim>
                                    <p:anim calcmode="lin" valueType="num">
                                      <p:cBhvr additive="base">
                                        <p:cTn id="8" dur="1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750"/>
                            </p:stCondLst>
                            <p:childTnLst>
                              <p:par>
                                <p:cTn id="10" presetID="2" presetClass="entr" presetSubtype="4" fill="hold" nodeType="afterEffect">
                                  <p:stCondLst>
                                    <p:cond delay="25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250" fill="hold"/>
                                        <p:tgtEl>
                                          <p:spTgt spid="4"/>
                                        </p:tgtEl>
                                        <p:attrNameLst>
                                          <p:attrName>ppt_x</p:attrName>
                                        </p:attrNameLst>
                                      </p:cBhvr>
                                      <p:tavLst>
                                        <p:tav tm="0">
                                          <p:val>
                                            <p:strVal val="#ppt_x"/>
                                          </p:val>
                                        </p:tav>
                                        <p:tav tm="100000">
                                          <p:val>
                                            <p:strVal val="#ppt_x"/>
                                          </p:val>
                                        </p:tav>
                                      </p:tavLst>
                                    </p:anim>
                                    <p:anim calcmode="lin" valueType="num">
                                      <p:cBhvr additive="base">
                                        <p:cTn id="13" dur="125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3250"/>
                            </p:stCondLst>
                            <p:childTnLst>
                              <p:par>
                                <p:cTn id="15" presetID="42" presetClass="entr" presetSubtype="0" fill="hold" nodeType="afterEffect">
                                  <p:stCondLst>
                                    <p:cond delay="100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5250"/>
                            </p:stCondLst>
                            <p:childTnLst>
                              <p:par>
                                <p:cTn id="21" presetID="42" presetClass="entr" presetSubtype="0" fill="hold" nodeType="afterEffect">
                                  <p:stCondLst>
                                    <p:cond delay="100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1000"/>
                                        <p:tgtEl>
                                          <p:spTgt spid="6">
                                            <p:txEl>
                                              <p:pRg st="1" end="1"/>
                                            </p:txEl>
                                          </p:spTgt>
                                        </p:tgtEl>
                                      </p:cBhvr>
                                    </p:animEffect>
                                    <p:anim calcmode="lin" valueType="num">
                                      <p:cBhvr>
                                        <p:cTn id="2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fade">
                                      <p:cBhvr>
                                        <p:cTn id="30" dur="1750"/>
                                        <p:tgtEl>
                                          <p:spTgt spid="6">
                                            <p:txEl>
                                              <p:pRg st="3" end="3"/>
                                            </p:txEl>
                                          </p:spTgt>
                                        </p:tgtEl>
                                      </p:cBhvr>
                                    </p:animEffect>
                                    <p:anim calcmode="lin" valueType="num">
                                      <p:cBhvr>
                                        <p:cTn id="31" dur="175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2" dur="175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2000"/>
                                        <p:tgtEl>
                                          <p:spTgt spid="2"/>
                                        </p:tgtEl>
                                      </p:cBhvr>
                                    </p:animEffect>
                                    <p:anim calcmode="lin" valueType="num">
                                      <p:cBhvr>
                                        <p:cTn id="38" dur="2000" fill="hold"/>
                                        <p:tgtEl>
                                          <p:spTgt spid="2"/>
                                        </p:tgtEl>
                                        <p:attrNameLst>
                                          <p:attrName>ppt_x</p:attrName>
                                        </p:attrNameLst>
                                      </p:cBhvr>
                                      <p:tavLst>
                                        <p:tav tm="0">
                                          <p:val>
                                            <p:strVal val="#ppt_x"/>
                                          </p:val>
                                        </p:tav>
                                        <p:tav tm="100000">
                                          <p:val>
                                            <p:strVal val="#ppt_x"/>
                                          </p:val>
                                        </p:tav>
                                      </p:tavLst>
                                    </p:anim>
                                    <p:anim calcmode="lin" valueType="num">
                                      <p:cBhvr>
                                        <p:cTn id="3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barn(inVertical)">
                                      <p:cBhvr>
                                        <p:cTn id="44" dur="500"/>
                                        <p:tgtEl>
                                          <p:spTgt spid="7"/>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par>
                          <p:cTn id="49" fill="hold">
                            <p:stCondLst>
                              <p:cond delay="1000"/>
                            </p:stCondLst>
                            <p:childTnLst>
                              <p:par>
                                <p:cTn id="50" presetID="16" presetClass="entr" presetSubtype="21" fill="hold" nodeType="afterEffect">
                                  <p:stCondLst>
                                    <p:cond delay="1750"/>
                                  </p:stCondLst>
                                  <p:childTnLst>
                                    <p:set>
                                      <p:cBhvr>
                                        <p:cTn id="51" dur="1" fill="hold">
                                          <p:stCondLst>
                                            <p:cond delay="0"/>
                                          </p:stCondLst>
                                        </p:cTn>
                                        <p:tgtEl>
                                          <p:spTgt spid="8"/>
                                        </p:tgtEl>
                                        <p:attrNameLst>
                                          <p:attrName>style.visibility</p:attrName>
                                        </p:attrNameLst>
                                      </p:cBhvr>
                                      <p:to>
                                        <p:strVal val="visible"/>
                                      </p:to>
                                    </p:set>
                                    <p:animEffect transition="in" filter="barn(inVertical)">
                                      <p:cBhvr>
                                        <p:cTn id="52" dur="500"/>
                                        <p:tgtEl>
                                          <p:spTgt spid="8"/>
                                        </p:tgtEl>
                                      </p:cBhvr>
                                    </p:animEffect>
                                  </p:childTnLst>
                                </p:cTn>
                              </p:par>
                              <p:par>
                                <p:cTn id="53" presetID="10" presetClass="entr" presetSubtype="0" fill="hold" grpId="0" nodeType="withEffect">
                                  <p:stCondLst>
                                    <p:cond delay="150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par>
                          <p:cTn id="56" fill="hold">
                            <p:stCondLst>
                              <p:cond delay="3250"/>
                            </p:stCondLst>
                            <p:childTnLst>
                              <p:par>
                                <p:cTn id="57" presetID="16" presetClass="entr" presetSubtype="21" fill="hold"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barn(inVertical)">
                                      <p:cBhvr>
                                        <p:cTn id="59" dur="500"/>
                                        <p:tgtEl>
                                          <p:spTgt spid="9"/>
                                        </p:tgtEl>
                                      </p:cBhvr>
                                    </p:animEffect>
                                  </p:childTnLst>
                                </p:cTn>
                              </p:par>
                              <p:par>
                                <p:cTn id="60" presetID="16" presetClass="entr" presetSubtype="21" fill="hold" grpId="0" nodeType="withEffect">
                                  <p:stCondLst>
                                    <p:cond delay="75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13" grpId="0" animBg="1"/>
      <p:bldP spid="14"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1840" y="332656"/>
            <a:ext cx="2738616" cy="864096"/>
          </a:xfrm>
        </p:spPr>
        <p:txBody>
          <a:bodyPr/>
          <a:lstStyle/>
          <a:p>
            <a:pPr marL="0" indent="0" algn="l">
              <a:buNone/>
            </a:pPr>
            <a:r>
              <a:rPr lang="ru-RU" sz="2500" dirty="0">
                <a:solidFill>
                  <a:srgbClr val="FF0000"/>
                </a:solidFill>
                <a:latin typeface="Times New Roman" pitchFamily="18" charset="0"/>
                <a:cs typeface="Times New Roman" pitchFamily="18" charset="0"/>
              </a:rPr>
              <a:t>Виды коррупции</a:t>
            </a:r>
          </a:p>
        </p:txBody>
      </p:sp>
      <p:cxnSp>
        <p:nvCxnSpPr>
          <p:cNvPr id="5" name="Прямая соединительная линия 4"/>
          <p:cNvCxnSpPr>
            <a:stCxn id="2" idx="1"/>
          </p:cNvCxnSpPr>
          <p:nvPr/>
        </p:nvCxnSpPr>
        <p:spPr>
          <a:xfrm flipH="1">
            <a:off x="467544" y="764704"/>
            <a:ext cx="2664296" cy="0"/>
          </a:xfrm>
          <a:prstGeom prst="line">
            <a:avLst/>
          </a:prstGeom>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467544" y="764704"/>
            <a:ext cx="0" cy="2016224"/>
          </a:xfrm>
          <a:prstGeom prst="line">
            <a:avLst/>
          </a:prstGeom>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a:off x="467544" y="1196752"/>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p:nvPr/>
        </p:nvCxnSpPr>
        <p:spPr>
          <a:xfrm>
            <a:off x="467544" y="1988840"/>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a:off x="467544" y="2780928"/>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187624" y="980728"/>
            <a:ext cx="1728192" cy="338554"/>
          </a:xfrm>
          <a:prstGeom prst="rect">
            <a:avLst/>
          </a:prstGeom>
          <a:noFill/>
        </p:spPr>
        <p:txBody>
          <a:bodyPr wrap="square" rtlCol="0">
            <a:spAutoFit/>
          </a:bodyPr>
          <a:lstStyle/>
          <a:p>
            <a:r>
              <a:rPr lang="ru-RU" sz="1600" dirty="0">
                <a:latin typeface="Times New Roman" pitchFamily="18" charset="0"/>
                <a:cs typeface="Times New Roman" pitchFamily="18" charset="0"/>
              </a:rPr>
              <a:t>Бытовая</a:t>
            </a:r>
          </a:p>
        </p:txBody>
      </p:sp>
      <p:sp>
        <p:nvSpPr>
          <p:cNvPr id="18" name="TextBox 17"/>
          <p:cNvSpPr txBox="1"/>
          <p:nvPr/>
        </p:nvSpPr>
        <p:spPr>
          <a:xfrm>
            <a:off x="1340024" y="1762944"/>
            <a:ext cx="1728192" cy="338554"/>
          </a:xfrm>
          <a:prstGeom prst="rect">
            <a:avLst/>
          </a:prstGeom>
          <a:noFill/>
        </p:spPr>
        <p:txBody>
          <a:bodyPr wrap="square" rtlCol="0">
            <a:spAutoFit/>
          </a:bodyPr>
          <a:lstStyle/>
          <a:p>
            <a:r>
              <a:rPr lang="ru-RU" sz="1600" dirty="0">
                <a:latin typeface="Times New Roman" pitchFamily="18" charset="0"/>
                <a:cs typeface="Times New Roman" pitchFamily="18" charset="0"/>
              </a:rPr>
              <a:t>Деловая</a:t>
            </a:r>
          </a:p>
        </p:txBody>
      </p:sp>
      <p:sp>
        <p:nvSpPr>
          <p:cNvPr id="19" name="TextBox 18"/>
          <p:cNvSpPr txBox="1"/>
          <p:nvPr/>
        </p:nvSpPr>
        <p:spPr>
          <a:xfrm>
            <a:off x="1321768" y="2596262"/>
            <a:ext cx="2386136" cy="338554"/>
          </a:xfrm>
          <a:prstGeom prst="rect">
            <a:avLst/>
          </a:prstGeom>
          <a:noFill/>
        </p:spPr>
        <p:txBody>
          <a:bodyPr wrap="square" rtlCol="0">
            <a:spAutoFit/>
          </a:bodyPr>
          <a:lstStyle/>
          <a:p>
            <a:r>
              <a:rPr lang="ru-RU" sz="1600" dirty="0">
                <a:latin typeface="Times New Roman" pitchFamily="18" charset="0"/>
                <a:cs typeface="Times New Roman" pitchFamily="18" charset="0"/>
              </a:rPr>
              <a:t>Коррупция власти</a:t>
            </a:r>
          </a:p>
        </p:txBody>
      </p:sp>
      <p:pic>
        <p:nvPicPr>
          <p:cNvPr id="20" name="Рисунок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4120" y="823986"/>
            <a:ext cx="799232" cy="795680"/>
          </a:xfrm>
          <a:prstGeom prst="rect">
            <a:avLst/>
          </a:prstGeom>
          <a:ln>
            <a:noFill/>
          </a:ln>
          <a:effectLst>
            <a:outerShdw blurRad="292100" dist="139700" dir="2700000" algn="tl" rotWithShape="0">
              <a:srgbClr val="333333">
                <a:alpha val="65000"/>
              </a:srgbClr>
            </a:outerShdw>
          </a:effectLst>
        </p:spPr>
      </p:pic>
      <p:pic>
        <p:nvPicPr>
          <p:cNvPr id="21" name="Рисунок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3849" y="1479332"/>
            <a:ext cx="720080" cy="1019016"/>
          </a:xfrm>
          <a:prstGeom prst="rect">
            <a:avLst/>
          </a:prstGeom>
        </p:spPr>
      </p:pic>
      <p:pic>
        <p:nvPicPr>
          <p:cNvPr id="22" name="Рисунок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2229" y="2600836"/>
            <a:ext cx="903400" cy="668031"/>
          </a:xfrm>
          <a:prstGeom prst="rect">
            <a:avLst/>
          </a:prstGeom>
        </p:spPr>
      </p:pic>
      <p:graphicFrame>
        <p:nvGraphicFramePr>
          <p:cNvPr id="29" name="Схема 28"/>
          <p:cNvGraphicFramePr/>
          <p:nvPr>
            <p:extLst>
              <p:ext uri="{D42A27DB-BD31-4B8C-83A1-F6EECF244321}">
                <p14:modId xmlns:p14="http://schemas.microsoft.com/office/powerpoint/2010/main" val="4124418951"/>
              </p:ext>
            </p:extLst>
          </p:nvPr>
        </p:nvGraphicFramePr>
        <p:xfrm>
          <a:off x="155848" y="4077072"/>
          <a:ext cx="7512495" cy="23762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3" name="Прямоугольник 22"/>
          <p:cNvSpPr/>
          <p:nvPr/>
        </p:nvSpPr>
        <p:spPr>
          <a:xfrm>
            <a:off x="107504" y="3573016"/>
            <a:ext cx="8784976"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b="1" dirty="0">
                <a:solidFill>
                  <a:schemeClr val="tx1"/>
                </a:solidFill>
                <a:latin typeface="Times New Roman" pitchFamily="18" charset="0"/>
                <a:cs typeface="Times New Roman" pitchFamily="18" charset="0"/>
              </a:rPr>
              <a:t>Правовые основы противодействия коррупции:</a:t>
            </a:r>
          </a:p>
        </p:txBody>
      </p:sp>
      <p:pic>
        <p:nvPicPr>
          <p:cNvPr id="30" name="Рисунок 2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580112" y="3773879"/>
            <a:ext cx="1071563" cy="1071563"/>
          </a:xfrm>
          <a:prstGeom prst="rect">
            <a:avLst/>
          </a:prstGeom>
          <a:ln>
            <a:noFill/>
          </a:ln>
          <a:effectLst>
            <a:softEdge rad="112500"/>
          </a:effectLst>
        </p:spPr>
      </p:pic>
      <p:pic>
        <p:nvPicPr>
          <p:cNvPr id="31" name="Рисунок 3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51675" y="4381669"/>
            <a:ext cx="927546" cy="927546"/>
          </a:xfrm>
          <a:prstGeom prst="rect">
            <a:avLst/>
          </a:prstGeom>
          <a:ln>
            <a:noFill/>
          </a:ln>
          <a:effectLst>
            <a:softEdge rad="112500"/>
          </a:effectLst>
        </p:spPr>
      </p:pic>
      <p:pic>
        <p:nvPicPr>
          <p:cNvPr id="32" name="Рисунок 3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228184" y="5157192"/>
            <a:ext cx="559075" cy="638943"/>
          </a:xfrm>
          <a:prstGeom prst="rect">
            <a:avLst/>
          </a:prstGeom>
        </p:spPr>
      </p:pic>
      <p:pic>
        <p:nvPicPr>
          <p:cNvPr id="33" name="Рисунок 3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123033" y="5796135"/>
            <a:ext cx="597375" cy="688839"/>
          </a:xfrm>
          <a:prstGeom prst="rect">
            <a:avLst/>
          </a:prstGeom>
        </p:spPr>
      </p:pic>
      <p:cxnSp>
        <p:nvCxnSpPr>
          <p:cNvPr id="35" name="Прямая соединительная линия 34"/>
          <p:cNvCxnSpPr/>
          <p:nvPr/>
        </p:nvCxnSpPr>
        <p:spPr>
          <a:xfrm>
            <a:off x="4067944" y="1988840"/>
            <a:ext cx="43204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393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nodeType="withEffect">
                                  <p:stCondLst>
                                    <p:cond delay="25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nodeType="withEffect">
                                  <p:stCondLst>
                                    <p:cond delay="25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ntr" presetSubtype="0" fill="hold" nodeType="withEffect">
                                  <p:stCondLst>
                                    <p:cond delay="25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nodeType="withEffect">
                                  <p:stCondLst>
                                    <p:cond delay="2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750"/>
                            </p:stCondLst>
                            <p:childTnLst>
                              <p:par>
                                <p:cTn id="25" presetID="22" presetClass="entr" presetSubtype="4" fill="hold" nodeType="afterEffect">
                                  <p:stCondLst>
                                    <p:cond delay="50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par>
                          <p:cTn id="28" fill="hold">
                            <p:stCondLst>
                              <p:cond delay="1750"/>
                            </p:stCondLst>
                            <p:childTnLst>
                              <p:par>
                                <p:cTn id="29" presetID="16" presetClass="entr" presetSubtype="21" fill="hold" nodeType="afterEffect">
                                  <p:stCondLst>
                                    <p:cond delay="500"/>
                                  </p:stCondLst>
                                  <p:childTnLst>
                                    <p:set>
                                      <p:cBhvr>
                                        <p:cTn id="30" dur="1" fill="hold">
                                          <p:stCondLst>
                                            <p:cond delay="0"/>
                                          </p:stCondLst>
                                        </p:cTn>
                                        <p:tgtEl>
                                          <p:spTgt spid="21"/>
                                        </p:tgtEl>
                                        <p:attrNameLst>
                                          <p:attrName>style.visibility</p:attrName>
                                        </p:attrNameLst>
                                      </p:cBhvr>
                                      <p:to>
                                        <p:strVal val="visible"/>
                                      </p:to>
                                    </p:set>
                                    <p:animEffect transition="in" filter="barn(inVertical)">
                                      <p:cBhvr>
                                        <p:cTn id="31" dur="500"/>
                                        <p:tgtEl>
                                          <p:spTgt spid="21"/>
                                        </p:tgtEl>
                                      </p:cBhvr>
                                    </p:animEffect>
                                  </p:childTnLst>
                                </p:cTn>
                              </p:par>
                            </p:childTnLst>
                          </p:cTn>
                        </p:par>
                        <p:par>
                          <p:cTn id="32" fill="hold">
                            <p:stCondLst>
                              <p:cond delay="2750"/>
                            </p:stCondLst>
                            <p:childTnLst>
                              <p:par>
                                <p:cTn id="33" presetID="16" presetClass="entr" presetSubtype="21" fill="hold" nodeType="afterEffect">
                                  <p:stCondLst>
                                    <p:cond delay="50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additive="base">
                                        <p:cTn id="40" dur="500" fill="hold"/>
                                        <p:tgtEl>
                                          <p:spTgt spid="23"/>
                                        </p:tgtEl>
                                        <p:attrNameLst>
                                          <p:attrName>ppt_x</p:attrName>
                                        </p:attrNameLst>
                                      </p:cBhvr>
                                      <p:tavLst>
                                        <p:tav tm="0">
                                          <p:val>
                                            <p:strVal val="#ppt_x"/>
                                          </p:val>
                                        </p:tav>
                                        <p:tav tm="100000">
                                          <p:val>
                                            <p:strVal val="#ppt_x"/>
                                          </p:val>
                                        </p:tav>
                                      </p:tavLst>
                                    </p:anim>
                                    <p:anim calcmode="lin" valueType="num">
                                      <p:cBhvr additive="base">
                                        <p:cTn id="41" dur="500" fill="hold"/>
                                        <p:tgtEl>
                                          <p:spTgt spid="23"/>
                                        </p:tgtEl>
                                        <p:attrNameLst>
                                          <p:attrName>ppt_y</p:attrName>
                                        </p:attrNameLst>
                                      </p:cBhvr>
                                      <p:tavLst>
                                        <p:tav tm="0">
                                          <p:val>
                                            <p:strVal val="1+#ppt_h/2"/>
                                          </p:val>
                                        </p:tav>
                                        <p:tav tm="100000">
                                          <p:val>
                                            <p:strVal val="#ppt_y"/>
                                          </p:val>
                                        </p:tav>
                                      </p:tavLst>
                                    </p:anim>
                                  </p:childTnLst>
                                </p:cTn>
                              </p:par>
                            </p:childTnLst>
                          </p:cTn>
                        </p:par>
                        <p:par>
                          <p:cTn id="42" fill="hold">
                            <p:stCondLst>
                              <p:cond delay="500"/>
                            </p:stCondLst>
                            <p:childTnLst>
                              <p:par>
                                <p:cTn id="43" presetID="22" presetClass="entr" presetSubtype="4" fill="hold" grpId="0" nodeType="afterEffect">
                                  <p:stCondLst>
                                    <p:cond delay="750"/>
                                  </p:stCondLst>
                                  <p:childTnLst>
                                    <p:set>
                                      <p:cBhvr>
                                        <p:cTn id="44" dur="1" fill="hold">
                                          <p:stCondLst>
                                            <p:cond delay="0"/>
                                          </p:stCondLst>
                                        </p:cTn>
                                        <p:tgtEl>
                                          <p:spTgt spid="29"/>
                                        </p:tgtEl>
                                        <p:attrNameLst>
                                          <p:attrName>style.visibility</p:attrName>
                                        </p:attrNameLst>
                                      </p:cBhvr>
                                      <p:to>
                                        <p:strVal val="visible"/>
                                      </p:to>
                                    </p:set>
                                    <p:animEffect transition="in" filter="wipe(down)">
                                      <p:cBhvr>
                                        <p:cTn id="45" dur="750"/>
                                        <p:tgtEl>
                                          <p:spTgt spid="29"/>
                                        </p:tgtEl>
                                      </p:cBhvr>
                                    </p:animEffect>
                                  </p:childTnLst>
                                </p:cTn>
                              </p:par>
                            </p:childTnLst>
                          </p:cTn>
                        </p:par>
                        <p:par>
                          <p:cTn id="46" fill="hold">
                            <p:stCondLst>
                              <p:cond delay="2000"/>
                            </p:stCondLst>
                            <p:childTnLst>
                              <p:par>
                                <p:cTn id="47" presetID="21" presetClass="entr" presetSubtype="1" fill="hold" nodeType="afterEffect">
                                  <p:stCondLst>
                                    <p:cond delay="750"/>
                                  </p:stCondLst>
                                  <p:childTnLst>
                                    <p:set>
                                      <p:cBhvr>
                                        <p:cTn id="48" dur="1" fill="hold">
                                          <p:stCondLst>
                                            <p:cond delay="0"/>
                                          </p:stCondLst>
                                        </p:cTn>
                                        <p:tgtEl>
                                          <p:spTgt spid="30"/>
                                        </p:tgtEl>
                                        <p:attrNameLst>
                                          <p:attrName>style.visibility</p:attrName>
                                        </p:attrNameLst>
                                      </p:cBhvr>
                                      <p:to>
                                        <p:strVal val="visible"/>
                                      </p:to>
                                    </p:set>
                                    <p:animEffect transition="in" filter="wheel(1)">
                                      <p:cBhvr>
                                        <p:cTn id="49" dur="1750"/>
                                        <p:tgtEl>
                                          <p:spTgt spid="30"/>
                                        </p:tgtEl>
                                      </p:cBhvr>
                                    </p:animEffect>
                                  </p:childTnLst>
                                </p:cTn>
                              </p:par>
                            </p:childTnLst>
                          </p:cTn>
                        </p:par>
                        <p:par>
                          <p:cTn id="50" fill="hold">
                            <p:stCondLst>
                              <p:cond delay="4500"/>
                            </p:stCondLst>
                            <p:childTnLst>
                              <p:par>
                                <p:cTn id="51" presetID="21" presetClass="entr" presetSubtype="1" fill="hold" nodeType="afterEffect">
                                  <p:stCondLst>
                                    <p:cond delay="500"/>
                                  </p:stCondLst>
                                  <p:childTnLst>
                                    <p:set>
                                      <p:cBhvr>
                                        <p:cTn id="52" dur="1" fill="hold">
                                          <p:stCondLst>
                                            <p:cond delay="0"/>
                                          </p:stCondLst>
                                        </p:cTn>
                                        <p:tgtEl>
                                          <p:spTgt spid="31"/>
                                        </p:tgtEl>
                                        <p:attrNameLst>
                                          <p:attrName>style.visibility</p:attrName>
                                        </p:attrNameLst>
                                      </p:cBhvr>
                                      <p:to>
                                        <p:strVal val="visible"/>
                                      </p:to>
                                    </p:set>
                                    <p:animEffect transition="in" filter="wheel(1)">
                                      <p:cBhvr>
                                        <p:cTn id="53" dur="2000"/>
                                        <p:tgtEl>
                                          <p:spTgt spid="31"/>
                                        </p:tgtEl>
                                      </p:cBhvr>
                                    </p:animEffect>
                                  </p:childTnLst>
                                </p:cTn>
                              </p:par>
                            </p:childTnLst>
                          </p:cTn>
                        </p:par>
                        <p:par>
                          <p:cTn id="54" fill="hold">
                            <p:stCondLst>
                              <p:cond delay="7000"/>
                            </p:stCondLst>
                            <p:childTnLst>
                              <p:par>
                                <p:cTn id="55" presetID="21" presetClass="entr" presetSubtype="1" fill="hold" nodeType="afterEffect">
                                  <p:stCondLst>
                                    <p:cond delay="500"/>
                                  </p:stCondLst>
                                  <p:childTnLst>
                                    <p:set>
                                      <p:cBhvr>
                                        <p:cTn id="56" dur="1" fill="hold">
                                          <p:stCondLst>
                                            <p:cond delay="0"/>
                                          </p:stCondLst>
                                        </p:cTn>
                                        <p:tgtEl>
                                          <p:spTgt spid="32"/>
                                        </p:tgtEl>
                                        <p:attrNameLst>
                                          <p:attrName>style.visibility</p:attrName>
                                        </p:attrNameLst>
                                      </p:cBhvr>
                                      <p:to>
                                        <p:strVal val="visible"/>
                                      </p:to>
                                    </p:set>
                                    <p:animEffect transition="in" filter="wheel(1)">
                                      <p:cBhvr>
                                        <p:cTn id="57" dur="2000"/>
                                        <p:tgtEl>
                                          <p:spTgt spid="32"/>
                                        </p:tgtEl>
                                      </p:cBhvr>
                                    </p:animEffect>
                                  </p:childTnLst>
                                </p:cTn>
                              </p:par>
                            </p:childTnLst>
                          </p:cTn>
                        </p:par>
                        <p:par>
                          <p:cTn id="58" fill="hold">
                            <p:stCondLst>
                              <p:cond delay="9500"/>
                            </p:stCondLst>
                            <p:childTnLst>
                              <p:par>
                                <p:cTn id="59" presetID="21" presetClass="entr" presetSubtype="1" fill="hold" nodeType="afterEffect">
                                  <p:stCondLst>
                                    <p:cond delay="500"/>
                                  </p:stCondLst>
                                  <p:childTnLst>
                                    <p:set>
                                      <p:cBhvr>
                                        <p:cTn id="60" dur="1" fill="hold">
                                          <p:stCondLst>
                                            <p:cond delay="0"/>
                                          </p:stCondLst>
                                        </p:cTn>
                                        <p:tgtEl>
                                          <p:spTgt spid="33"/>
                                        </p:tgtEl>
                                        <p:attrNameLst>
                                          <p:attrName>style.visibility</p:attrName>
                                        </p:attrNameLst>
                                      </p:cBhvr>
                                      <p:to>
                                        <p:strVal val="visible"/>
                                      </p:to>
                                    </p:set>
                                    <p:animEffect transition="in" filter="wheel(1)">
                                      <p:cBhvr>
                                        <p:cTn id="61"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29" grpId="0">
        <p:bldAsOne/>
      </p:bldGraphic>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187624" y="620688"/>
            <a:ext cx="7704856"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ru-RU" sz="1200" b="1" dirty="0">
                <a:latin typeface="Times New Roman" pitchFamily="18" charset="0"/>
                <a:cs typeface="Times New Roman" pitchFamily="18" charset="0"/>
              </a:rPr>
              <a:t>ст. 13 Федерального закона «О противодействии коррупции»,</a:t>
            </a:r>
            <a:r>
              <a:rPr lang="ru-RU" sz="1200" dirty="0">
                <a:latin typeface="Times New Roman" pitchFamily="18" charset="0"/>
                <a:cs typeface="Times New Roman" pitchFamily="18" charset="0"/>
              </a:rPr>
              <a:t> граждане Российской Федерации, иностранные граждане и лица без гражданства за совершение коррупционных правонарушений несут уголовную, административную, гражданско-правовую и дисциплинарную ответственность в соответствии с законодательством Российской Федерации</a:t>
            </a: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213" y="250630"/>
            <a:ext cx="1014413" cy="1128713"/>
          </a:xfrm>
          <a:prstGeom prst="rect">
            <a:avLst/>
          </a:prstGeom>
        </p:spPr>
      </p:pic>
      <p:sp>
        <p:nvSpPr>
          <p:cNvPr id="30" name="Прямоугольник 29"/>
          <p:cNvSpPr/>
          <p:nvPr/>
        </p:nvSpPr>
        <p:spPr>
          <a:xfrm>
            <a:off x="3275856" y="1916832"/>
            <a:ext cx="3744416"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dirty="0">
                <a:solidFill>
                  <a:srgbClr val="FF0000"/>
                </a:solidFill>
                <a:latin typeface="Times New Roman" pitchFamily="18" charset="0"/>
                <a:cs typeface="Times New Roman" pitchFamily="18" charset="0"/>
              </a:rPr>
              <a:t>Ограничения, связанные с                  муниципальной службой</a:t>
            </a:r>
          </a:p>
        </p:txBody>
      </p:sp>
      <p:sp>
        <p:nvSpPr>
          <p:cNvPr id="31" name="Прямоугольник 30"/>
          <p:cNvSpPr/>
          <p:nvPr/>
        </p:nvSpPr>
        <p:spPr>
          <a:xfrm>
            <a:off x="1799692" y="2420888"/>
            <a:ext cx="6480720"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defRPr/>
            </a:pPr>
            <a:r>
              <a:rPr lang="ru-RU" sz="1400" dirty="0">
                <a:latin typeface="Times New Roman" pitchFamily="18" charset="0"/>
                <a:cs typeface="Times New Roman" pitchFamily="18" charset="0"/>
              </a:rPr>
              <a:t>Гражданин не может быть принят на муниципальную службу, а муниципальный служащий не может находиться на муниципальной службе в случае:</a:t>
            </a:r>
          </a:p>
        </p:txBody>
      </p:sp>
      <p:cxnSp>
        <p:nvCxnSpPr>
          <p:cNvPr id="32" name="Прямая со стрелкой 31"/>
          <p:cNvCxnSpPr/>
          <p:nvPr/>
        </p:nvCxnSpPr>
        <p:spPr>
          <a:xfrm flipH="1">
            <a:off x="2282064" y="3015306"/>
            <a:ext cx="360040" cy="50402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4" name="TextBox 33"/>
          <p:cNvSpPr txBox="1"/>
          <p:nvPr/>
        </p:nvSpPr>
        <p:spPr>
          <a:xfrm>
            <a:off x="141213" y="3557566"/>
            <a:ext cx="2736304" cy="646331"/>
          </a:xfrm>
          <a:prstGeom prst="rect">
            <a:avLst/>
          </a:prstGeom>
          <a:noFill/>
        </p:spPr>
        <p:txBody>
          <a:bodyPr wrap="square" rtlCol="0">
            <a:spAutoFit/>
          </a:bodyPr>
          <a:lstStyle/>
          <a:p>
            <a:r>
              <a:rPr lang="ru-RU" sz="1200" dirty="0">
                <a:latin typeface="Times New Roman" pitchFamily="18" charset="0"/>
                <a:cs typeface="Times New Roman" pitchFamily="18" charset="0"/>
              </a:rPr>
              <a:t>Признания его недееспособным или ограниченно дееспособным решением суда, вступившим в законную силу</a:t>
            </a:r>
          </a:p>
        </p:txBody>
      </p:sp>
      <p:pic>
        <p:nvPicPr>
          <p:cNvPr id="35" name="Рисунок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8497" y="4203897"/>
            <a:ext cx="747173" cy="587697"/>
          </a:xfrm>
          <a:prstGeom prst="rect">
            <a:avLst/>
          </a:prstGeom>
        </p:spPr>
      </p:pic>
      <p:sp>
        <p:nvSpPr>
          <p:cNvPr id="36" name="TextBox 35"/>
          <p:cNvSpPr txBox="1"/>
          <p:nvPr/>
        </p:nvSpPr>
        <p:spPr>
          <a:xfrm>
            <a:off x="3419872" y="3557566"/>
            <a:ext cx="3240360" cy="1292662"/>
          </a:xfrm>
          <a:prstGeom prst="rect">
            <a:avLst/>
          </a:prstGeom>
          <a:noFill/>
        </p:spPr>
        <p:txBody>
          <a:bodyPr wrap="square" rtlCol="0">
            <a:spAutoFit/>
          </a:bodyPr>
          <a:lstStyle/>
          <a:p>
            <a:r>
              <a:rPr lang="ru-RU" sz="1200" dirty="0">
                <a:latin typeface="Times New Roman" pitchFamily="18" charset="0"/>
                <a:cs typeface="Times New Roman" pitchFamily="18" charset="0"/>
              </a:rPr>
              <a:t>Осуждения его к наказанию, исключающему возможность исполнения должностных обязанностей по должности муниципальной службы, по приговору суда, вступившему в законную силу</a:t>
            </a:r>
          </a:p>
          <a:p>
            <a:endParaRPr lang="ru-RU" dirty="0"/>
          </a:p>
        </p:txBody>
      </p:sp>
      <p:pic>
        <p:nvPicPr>
          <p:cNvPr id="39" name="Рисунок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84858" y="4369002"/>
            <a:ext cx="910387" cy="605821"/>
          </a:xfrm>
          <a:prstGeom prst="rect">
            <a:avLst/>
          </a:prstGeom>
        </p:spPr>
      </p:pic>
      <p:cxnSp>
        <p:nvCxnSpPr>
          <p:cNvPr id="37" name="Прямая со стрелкой 36"/>
          <p:cNvCxnSpPr/>
          <p:nvPr/>
        </p:nvCxnSpPr>
        <p:spPr>
          <a:xfrm>
            <a:off x="5148064" y="3015306"/>
            <a:ext cx="0" cy="50402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40" name="Прямая со стрелкой 39"/>
          <p:cNvCxnSpPr/>
          <p:nvPr/>
        </p:nvCxnSpPr>
        <p:spPr>
          <a:xfrm>
            <a:off x="7391452" y="2979353"/>
            <a:ext cx="216024" cy="50402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2" name="TextBox 41"/>
          <p:cNvSpPr txBox="1"/>
          <p:nvPr/>
        </p:nvSpPr>
        <p:spPr>
          <a:xfrm>
            <a:off x="6876256" y="3557566"/>
            <a:ext cx="2123728" cy="1384995"/>
          </a:xfrm>
          <a:prstGeom prst="rect">
            <a:avLst/>
          </a:prstGeom>
          <a:noFill/>
        </p:spPr>
        <p:txBody>
          <a:bodyPr wrap="square" rtlCol="0">
            <a:spAutoFit/>
          </a:bodyPr>
          <a:lstStyle/>
          <a:p>
            <a:r>
              <a:rPr lang="ru-RU" sz="1200" dirty="0">
                <a:latin typeface="Times New Roman" pitchFamily="18" charset="0"/>
                <a:cs typeface="Times New Roman" pitchFamily="18" charset="0"/>
              </a:rPr>
              <a:t>Отказа от прохождения процедуры оформления допуска к сведениям, составляющим государственную и иную охраняемую федеральными законами тайну</a:t>
            </a:r>
          </a:p>
        </p:txBody>
      </p:sp>
      <p:pic>
        <p:nvPicPr>
          <p:cNvPr id="43" name="Рисунок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408779">
            <a:off x="7648441" y="4926207"/>
            <a:ext cx="1000558" cy="500279"/>
          </a:xfrm>
          <a:prstGeom prst="rect">
            <a:avLst/>
          </a:prstGeom>
        </p:spPr>
      </p:pic>
      <p:sp>
        <p:nvSpPr>
          <p:cNvPr id="45" name="Прямоугольник 44"/>
          <p:cNvSpPr/>
          <p:nvPr/>
        </p:nvSpPr>
        <p:spPr>
          <a:xfrm>
            <a:off x="251520" y="3267317"/>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1</a:t>
            </a:r>
          </a:p>
        </p:txBody>
      </p:sp>
      <p:sp>
        <p:nvSpPr>
          <p:cNvPr id="47" name="Прямоугольник 46"/>
          <p:cNvSpPr/>
          <p:nvPr/>
        </p:nvSpPr>
        <p:spPr>
          <a:xfrm>
            <a:off x="3419872" y="3274592"/>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2</a:t>
            </a:r>
          </a:p>
        </p:txBody>
      </p:sp>
      <p:sp>
        <p:nvSpPr>
          <p:cNvPr id="48" name="Прямоугольник 47"/>
          <p:cNvSpPr/>
          <p:nvPr/>
        </p:nvSpPr>
        <p:spPr>
          <a:xfrm>
            <a:off x="7020272" y="3280893"/>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3</a:t>
            </a:r>
          </a:p>
        </p:txBody>
      </p:sp>
      <p:sp>
        <p:nvSpPr>
          <p:cNvPr id="49" name="Прямоугольник 48"/>
          <p:cNvSpPr/>
          <p:nvPr/>
        </p:nvSpPr>
        <p:spPr>
          <a:xfrm>
            <a:off x="648419" y="5161932"/>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4</a:t>
            </a:r>
          </a:p>
        </p:txBody>
      </p:sp>
      <p:sp>
        <p:nvSpPr>
          <p:cNvPr id="50" name="TextBox 49"/>
          <p:cNvSpPr txBox="1"/>
          <p:nvPr/>
        </p:nvSpPr>
        <p:spPr>
          <a:xfrm>
            <a:off x="648419" y="5444288"/>
            <a:ext cx="4198148" cy="646331"/>
          </a:xfrm>
          <a:prstGeom prst="rect">
            <a:avLst/>
          </a:prstGeom>
          <a:noFill/>
        </p:spPr>
        <p:txBody>
          <a:bodyPr wrap="square" rtlCol="0">
            <a:spAutoFit/>
          </a:bodyPr>
          <a:lstStyle/>
          <a:p>
            <a:r>
              <a:rPr lang="ru-RU" sz="1200" dirty="0">
                <a:latin typeface="Times New Roman" pitchFamily="18" charset="0"/>
                <a:cs typeface="Times New Roman" pitchFamily="18" charset="0"/>
              </a:rPr>
              <a:t>Наличия заболевания, препятствующего поступлению на муниципальную службу или ее прохождению и подтвержденного заключением медицинской организации</a:t>
            </a:r>
          </a:p>
        </p:txBody>
      </p:sp>
      <p:pic>
        <p:nvPicPr>
          <p:cNvPr id="51" name="Рисунок 5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46364" y="5767453"/>
            <a:ext cx="848881" cy="860301"/>
          </a:xfrm>
          <a:prstGeom prst="rect">
            <a:avLst/>
          </a:prstGeom>
        </p:spPr>
      </p:pic>
    </p:spTree>
    <p:extLst>
      <p:ext uri="{BB962C8B-B14F-4D97-AF65-F5344CB8AC3E}">
        <p14:creationId xmlns:p14="http://schemas.microsoft.com/office/powerpoint/2010/main" val="116701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50"/>
                                  </p:stCondLst>
                                  <p:childTnLst>
                                    <p:set>
                                      <p:cBhvr>
                                        <p:cTn id="6" dur="1" fill="hold">
                                          <p:stCondLst>
                                            <p:cond delay="0"/>
                                          </p:stCondLst>
                                        </p:cTn>
                                        <p:tgtEl>
                                          <p:spTgt spid="31"/>
                                        </p:tgtEl>
                                        <p:attrNameLst>
                                          <p:attrName>style.visibility</p:attrName>
                                        </p:attrNameLst>
                                      </p:cBhvr>
                                      <p:to>
                                        <p:strVal val="visible"/>
                                      </p:to>
                                    </p:set>
                                    <p:animEffect transition="in" filter="wheel(1)">
                                      <p:cBhvr>
                                        <p:cTn id="7" dur="2000"/>
                                        <p:tgtEl>
                                          <p:spTgt spid="31"/>
                                        </p:tgtEl>
                                      </p:cBhvr>
                                    </p:animEffect>
                                  </p:childTnLst>
                                </p:cTn>
                              </p:par>
                            </p:childTnLst>
                          </p:cTn>
                        </p:par>
                        <p:par>
                          <p:cTn id="8" fill="hold">
                            <p:stCondLst>
                              <p:cond delay="2250"/>
                            </p:stCondLst>
                            <p:childTnLst>
                              <p:par>
                                <p:cTn id="9" presetID="10"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childTnLst>
                          </p:cTn>
                        </p:par>
                        <p:par>
                          <p:cTn id="12" fill="hold">
                            <p:stCondLst>
                              <p:cond delay="2750"/>
                            </p:stCondLst>
                            <p:childTnLst>
                              <p:par>
                                <p:cTn id="13" presetID="2" presetClass="entr" presetSubtype="4" fill="hold" nodeType="afterEffect">
                                  <p:stCondLst>
                                    <p:cond delay="75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fill="hold"/>
                                        <p:tgtEl>
                                          <p:spTgt spid="37"/>
                                        </p:tgtEl>
                                        <p:attrNameLst>
                                          <p:attrName>ppt_x</p:attrName>
                                        </p:attrNameLst>
                                      </p:cBhvr>
                                      <p:tavLst>
                                        <p:tav tm="0">
                                          <p:val>
                                            <p:strVal val="#ppt_x"/>
                                          </p:val>
                                        </p:tav>
                                        <p:tav tm="100000">
                                          <p:val>
                                            <p:strVal val="#ppt_x"/>
                                          </p:val>
                                        </p:tav>
                                      </p:tavLst>
                                    </p:anim>
                                    <p:anim calcmode="lin" valueType="num">
                                      <p:cBhvr additive="base">
                                        <p:cTn id="16" dur="500" fill="hold"/>
                                        <p:tgtEl>
                                          <p:spTgt spid="37"/>
                                        </p:tgtEl>
                                        <p:attrNameLst>
                                          <p:attrName>ppt_y</p:attrName>
                                        </p:attrNameLst>
                                      </p:cBhvr>
                                      <p:tavLst>
                                        <p:tav tm="0">
                                          <p:val>
                                            <p:strVal val="1+#ppt_h/2"/>
                                          </p:val>
                                        </p:tav>
                                        <p:tav tm="100000">
                                          <p:val>
                                            <p:strVal val="#ppt_y"/>
                                          </p:val>
                                        </p:tav>
                                      </p:tavLst>
                                    </p:anim>
                                  </p:childTnLst>
                                </p:cTn>
                              </p:par>
                            </p:childTnLst>
                          </p:cTn>
                        </p:par>
                        <p:par>
                          <p:cTn id="17" fill="hold">
                            <p:stCondLst>
                              <p:cond delay="4000"/>
                            </p:stCondLst>
                            <p:childTnLst>
                              <p:par>
                                <p:cTn id="18" presetID="16" presetClass="entr" presetSubtype="21"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barn(inVertical)">
                                      <p:cBhvr>
                                        <p:cTn id="20" dur="500"/>
                                        <p:tgtEl>
                                          <p:spTgt spid="40"/>
                                        </p:tgtEl>
                                      </p:cBhvr>
                                    </p:animEffect>
                                  </p:childTnLst>
                                </p:cTn>
                              </p:par>
                            </p:childTnLst>
                          </p:cTn>
                        </p:par>
                        <p:par>
                          <p:cTn id="21" fill="hold">
                            <p:stCondLst>
                              <p:cond delay="4500"/>
                            </p:stCondLst>
                            <p:childTnLst>
                              <p:par>
                                <p:cTn id="22" presetID="42" presetClass="entr" presetSubtype="0" fill="hold" grpId="0" nodeType="afterEffect">
                                  <p:stCondLst>
                                    <p:cond delay="75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21" presetClass="entr" presetSubtype="1" fill="hold" nodeType="withEffect">
                                  <p:stCondLst>
                                    <p:cond delay="750"/>
                                  </p:stCondLst>
                                  <p:childTnLst>
                                    <p:set>
                                      <p:cBhvr>
                                        <p:cTn id="28" dur="1" fill="hold">
                                          <p:stCondLst>
                                            <p:cond delay="0"/>
                                          </p:stCondLst>
                                        </p:cTn>
                                        <p:tgtEl>
                                          <p:spTgt spid="10"/>
                                        </p:tgtEl>
                                        <p:attrNameLst>
                                          <p:attrName>style.visibility</p:attrName>
                                        </p:attrNameLst>
                                      </p:cBhvr>
                                      <p:to>
                                        <p:strVal val="visible"/>
                                      </p:to>
                                    </p:set>
                                    <p:animEffect transition="in" filter="wheel(1)">
                                      <p:cBhvr>
                                        <p:cTn id="29" dur="2000"/>
                                        <p:tgtEl>
                                          <p:spTgt spid="10"/>
                                        </p:tgtEl>
                                      </p:cBhvr>
                                    </p:animEffect>
                                  </p:childTnLst>
                                </p:cTn>
                              </p:par>
                            </p:childTnLst>
                          </p:cTn>
                        </p:par>
                        <p:par>
                          <p:cTn id="30" fill="hold">
                            <p:stCondLst>
                              <p:cond delay="7250"/>
                            </p:stCondLst>
                            <p:childTnLst>
                              <p:par>
                                <p:cTn id="31" presetID="21" presetClass="entr" presetSubtype="1"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heel(1)">
                                      <p:cBhvr>
                                        <p:cTn id="33" dur="2000"/>
                                        <p:tgtEl>
                                          <p:spTgt spid="30"/>
                                        </p:tgtEl>
                                      </p:cBhvr>
                                    </p:animEffect>
                                  </p:childTnLst>
                                </p:cTn>
                              </p:par>
                            </p:childTnLst>
                          </p:cTn>
                        </p:par>
                        <p:par>
                          <p:cTn id="34" fill="hold">
                            <p:stCondLst>
                              <p:cond delay="9250"/>
                            </p:stCondLst>
                            <p:childTnLst>
                              <p:par>
                                <p:cTn id="35" presetID="2" presetClass="entr" presetSubtype="4"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500" fill="hold"/>
                                        <p:tgtEl>
                                          <p:spTgt spid="45"/>
                                        </p:tgtEl>
                                        <p:attrNameLst>
                                          <p:attrName>ppt_x</p:attrName>
                                        </p:attrNameLst>
                                      </p:cBhvr>
                                      <p:tavLst>
                                        <p:tav tm="0">
                                          <p:val>
                                            <p:strVal val="#ppt_x"/>
                                          </p:val>
                                        </p:tav>
                                        <p:tav tm="100000">
                                          <p:val>
                                            <p:strVal val="#ppt_x"/>
                                          </p:val>
                                        </p:tav>
                                      </p:tavLst>
                                    </p:anim>
                                    <p:anim calcmode="lin" valueType="num">
                                      <p:cBhvr additive="base">
                                        <p:cTn id="38" dur="500" fill="hold"/>
                                        <p:tgtEl>
                                          <p:spTgt spid="45"/>
                                        </p:tgtEl>
                                        <p:attrNameLst>
                                          <p:attrName>ppt_y</p:attrName>
                                        </p:attrNameLst>
                                      </p:cBhvr>
                                      <p:tavLst>
                                        <p:tav tm="0">
                                          <p:val>
                                            <p:strVal val="1+#ppt_h/2"/>
                                          </p:val>
                                        </p:tav>
                                        <p:tav tm="100000">
                                          <p:val>
                                            <p:strVal val="#ppt_y"/>
                                          </p:val>
                                        </p:tav>
                                      </p:tavLst>
                                    </p:anim>
                                  </p:childTnLst>
                                </p:cTn>
                              </p:par>
                            </p:childTnLst>
                          </p:cTn>
                        </p:par>
                        <p:par>
                          <p:cTn id="39" fill="hold">
                            <p:stCondLst>
                              <p:cond delay="9750"/>
                            </p:stCondLst>
                            <p:childTnLst>
                              <p:par>
                                <p:cTn id="40" presetID="2" presetClass="entr" presetSubtype="4"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10250"/>
                            </p:stCondLst>
                            <p:childTnLst>
                              <p:par>
                                <p:cTn id="45" presetID="2" presetClass="entr" presetSubtype="4"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 calcmode="lin" valueType="num">
                                      <p:cBhvr additive="base">
                                        <p:cTn id="47" dur="500" fill="hold"/>
                                        <p:tgtEl>
                                          <p:spTgt spid="47"/>
                                        </p:tgtEl>
                                        <p:attrNameLst>
                                          <p:attrName>ppt_x</p:attrName>
                                        </p:attrNameLst>
                                      </p:cBhvr>
                                      <p:tavLst>
                                        <p:tav tm="0">
                                          <p:val>
                                            <p:strVal val="#ppt_x"/>
                                          </p:val>
                                        </p:tav>
                                        <p:tav tm="100000">
                                          <p:val>
                                            <p:strVal val="#ppt_x"/>
                                          </p:val>
                                        </p:tav>
                                      </p:tavLst>
                                    </p:anim>
                                    <p:anim calcmode="lin" valueType="num">
                                      <p:cBhvr additive="base">
                                        <p:cTn id="48" dur="500" fill="hold"/>
                                        <p:tgtEl>
                                          <p:spTgt spid="47"/>
                                        </p:tgtEl>
                                        <p:attrNameLst>
                                          <p:attrName>ppt_y</p:attrName>
                                        </p:attrNameLst>
                                      </p:cBhvr>
                                      <p:tavLst>
                                        <p:tav tm="0">
                                          <p:val>
                                            <p:strVal val="1+#ppt_h/2"/>
                                          </p:val>
                                        </p:tav>
                                        <p:tav tm="100000">
                                          <p:val>
                                            <p:strVal val="#ppt_y"/>
                                          </p:val>
                                        </p:tav>
                                      </p:tavLst>
                                    </p:anim>
                                  </p:childTnLst>
                                </p:cTn>
                              </p:par>
                            </p:childTnLst>
                          </p:cTn>
                        </p:par>
                        <p:par>
                          <p:cTn id="49" fill="hold">
                            <p:stCondLst>
                              <p:cond delay="10750"/>
                            </p:stCondLst>
                            <p:childTnLst>
                              <p:par>
                                <p:cTn id="50" presetID="2" presetClass="entr" presetSubtype="4" fill="hold" grpId="0" nodeType="after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additive="base">
                                        <p:cTn id="52" dur="500" fill="hold"/>
                                        <p:tgtEl>
                                          <p:spTgt spid="36"/>
                                        </p:tgtEl>
                                        <p:attrNameLst>
                                          <p:attrName>ppt_x</p:attrName>
                                        </p:attrNameLst>
                                      </p:cBhvr>
                                      <p:tavLst>
                                        <p:tav tm="0">
                                          <p:val>
                                            <p:strVal val="#ppt_x"/>
                                          </p:val>
                                        </p:tav>
                                        <p:tav tm="100000">
                                          <p:val>
                                            <p:strVal val="#ppt_x"/>
                                          </p:val>
                                        </p:tav>
                                      </p:tavLst>
                                    </p:anim>
                                    <p:anim calcmode="lin" valueType="num">
                                      <p:cBhvr additive="base">
                                        <p:cTn id="53" dur="500" fill="hold"/>
                                        <p:tgtEl>
                                          <p:spTgt spid="36"/>
                                        </p:tgtEl>
                                        <p:attrNameLst>
                                          <p:attrName>ppt_y</p:attrName>
                                        </p:attrNameLst>
                                      </p:cBhvr>
                                      <p:tavLst>
                                        <p:tav tm="0">
                                          <p:val>
                                            <p:strVal val="1+#ppt_h/2"/>
                                          </p:val>
                                        </p:tav>
                                        <p:tav tm="100000">
                                          <p:val>
                                            <p:strVal val="#ppt_y"/>
                                          </p:val>
                                        </p:tav>
                                      </p:tavLst>
                                    </p:anim>
                                  </p:childTnLst>
                                </p:cTn>
                              </p:par>
                            </p:childTnLst>
                          </p:cTn>
                        </p:par>
                        <p:par>
                          <p:cTn id="54" fill="hold">
                            <p:stCondLst>
                              <p:cond delay="11250"/>
                            </p:stCondLst>
                            <p:childTnLst>
                              <p:par>
                                <p:cTn id="55" presetID="10" presetClass="entr" presetSubtype="0"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500"/>
                                        <p:tgtEl>
                                          <p:spTgt spid="35"/>
                                        </p:tgtEl>
                                      </p:cBhvr>
                                    </p:animEffect>
                                  </p:childTnLst>
                                </p:cTn>
                              </p:par>
                            </p:childTnLst>
                          </p:cTn>
                        </p:par>
                        <p:par>
                          <p:cTn id="58" fill="hold">
                            <p:stCondLst>
                              <p:cond delay="11750"/>
                            </p:stCondLst>
                            <p:childTnLst>
                              <p:par>
                                <p:cTn id="59" presetID="10" presetClass="entr" presetSubtype="0" fill="hold"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500"/>
                                        <p:tgtEl>
                                          <p:spTgt spid="39"/>
                                        </p:tgtEl>
                                      </p:cBhvr>
                                    </p:animEffect>
                                  </p:childTnLst>
                                </p:cTn>
                              </p:par>
                            </p:childTnLst>
                          </p:cTn>
                        </p:par>
                        <p:par>
                          <p:cTn id="62" fill="hold">
                            <p:stCondLst>
                              <p:cond delay="12250"/>
                            </p:stCondLst>
                            <p:childTnLst>
                              <p:par>
                                <p:cTn id="63" presetID="2" presetClass="entr" presetSubtype="4" fill="hold" grpId="0" nodeType="afterEffect">
                                  <p:stCondLst>
                                    <p:cond delay="0"/>
                                  </p:stCondLst>
                                  <p:childTnLst>
                                    <p:set>
                                      <p:cBhvr>
                                        <p:cTn id="64" dur="1" fill="hold">
                                          <p:stCondLst>
                                            <p:cond delay="0"/>
                                          </p:stCondLst>
                                        </p:cTn>
                                        <p:tgtEl>
                                          <p:spTgt spid="48"/>
                                        </p:tgtEl>
                                        <p:attrNameLst>
                                          <p:attrName>style.visibility</p:attrName>
                                        </p:attrNameLst>
                                      </p:cBhvr>
                                      <p:to>
                                        <p:strVal val="visible"/>
                                      </p:to>
                                    </p:set>
                                    <p:anim calcmode="lin" valueType="num">
                                      <p:cBhvr additive="base">
                                        <p:cTn id="65" dur="500" fill="hold"/>
                                        <p:tgtEl>
                                          <p:spTgt spid="48"/>
                                        </p:tgtEl>
                                        <p:attrNameLst>
                                          <p:attrName>ppt_x</p:attrName>
                                        </p:attrNameLst>
                                      </p:cBhvr>
                                      <p:tavLst>
                                        <p:tav tm="0">
                                          <p:val>
                                            <p:strVal val="#ppt_x"/>
                                          </p:val>
                                        </p:tav>
                                        <p:tav tm="100000">
                                          <p:val>
                                            <p:strVal val="#ppt_x"/>
                                          </p:val>
                                        </p:tav>
                                      </p:tavLst>
                                    </p:anim>
                                    <p:anim calcmode="lin" valueType="num">
                                      <p:cBhvr additive="base">
                                        <p:cTn id="66" dur="500" fill="hold"/>
                                        <p:tgtEl>
                                          <p:spTgt spid="48"/>
                                        </p:tgtEl>
                                        <p:attrNameLst>
                                          <p:attrName>ppt_y</p:attrName>
                                        </p:attrNameLst>
                                      </p:cBhvr>
                                      <p:tavLst>
                                        <p:tav tm="0">
                                          <p:val>
                                            <p:strVal val="1+#ppt_h/2"/>
                                          </p:val>
                                        </p:tav>
                                        <p:tav tm="100000">
                                          <p:val>
                                            <p:strVal val="#ppt_y"/>
                                          </p:val>
                                        </p:tav>
                                      </p:tavLst>
                                    </p:anim>
                                  </p:childTnLst>
                                </p:cTn>
                              </p:par>
                            </p:childTnLst>
                          </p:cTn>
                        </p:par>
                        <p:par>
                          <p:cTn id="67" fill="hold">
                            <p:stCondLst>
                              <p:cond delay="12750"/>
                            </p:stCondLst>
                            <p:childTnLst>
                              <p:par>
                                <p:cTn id="68" presetID="2" presetClass="entr" presetSubtype="4" fill="hold" grpId="0" nodeType="afterEffect">
                                  <p:stCondLst>
                                    <p:cond delay="0"/>
                                  </p:stCondLst>
                                  <p:childTnLst>
                                    <p:set>
                                      <p:cBhvr>
                                        <p:cTn id="69" dur="1" fill="hold">
                                          <p:stCondLst>
                                            <p:cond delay="0"/>
                                          </p:stCondLst>
                                        </p:cTn>
                                        <p:tgtEl>
                                          <p:spTgt spid="42"/>
                                        </p:tgtEl>
                                        <p:attrNameLst>
                                          <p:attrName>style.visibility</p:attrName>
                                        </p:attrNameLst>
                                      </p:cBhvr>
                                      <p:to>
                                        <p:strVal val="visible"/>
                                      </p:to>
                                    </p:set>
                                    <p:anim calcmode="lin" valueType="num">
                                      <p:cBhvr additive="base">
                                        <p:cTn id="70" dur="500" fill="hold"/>
                                        <p:tgtEl>
                                          <p:spTgt spid="42"/>
                                        </p:tgtEl>
                                        <p:attrNameLst>
                                          <p:attrName>ppt_x</p:attrName>
                                        </p:attrNameLst>
                                      </p:cBhvr>
                                      <p:tavLst>
                                        <p:tav tm="0">
                                          <p:val>
                                            <p:strVal val="#ppt_x"/>
                                          </p:val>
                                        </p:tav>
                                        <p:tav tm="100000">
                                          <p:val>
                                            <p:strVal val="#ppt_x"/>
                                          </p:val>
                                        </p:tav>
                                      </p:tavLst>
                                    </p:anim>
                                    <p:anim calcmode="lin" valueType="num">
                                      <p:cBhvr additive="base">
                                        <p:cTn id="71" dur="500" fill="hold"/>
                                        <p:tgtEl>
                                          <p:spTgt spid="42"/>
                                        </p:tgtEl>
                                        <p:attrNameLst>
                                          <p:attrName>ppt_y</p:attrName>
                                        </p:attrNameLst>
                                      </p:cBhvr>
                                      <p:tavLst>
                                        <p:tav tm="0">
                                          <p:val>
                                            <p:strVal val="1+#ppt_h/2"/>
                                          </p:val>
                                        </p:tav>
                                        <p:tav tm="100000">
                                          <p:val>
                                            <p:strVal val="#ppt_y"/>
                                          </p:val>
                                        </p:tav>
                                      </p:tavLst>
                                    </p:anim>
                                  </p:childTnLst>
                                </p:cTn>
                              </p:par>
                            </p:childTnLst>
                          </p:cTn>
                        </p:par>
                        <p:par>
                          <p:cTn id="72" fill="hold">
                            <p:stCondLst>
                              <p:cond delay="13250"/>
                            </p:stCondLst>
                            <p:childTnLst>
                              <p:par>
                                <p:cTn id="73" presetID="2" presetClass="entr" presetSubtype="4" fill="hold" nodeType="afterEffect">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cBhvr additive="base">
                                        <p:cTn id="75" dur="500" fill="hold"/>
                                        <p:tgtEl>
                                          <p:spTgt spid="43"/>
                                        </p:tgtEl>
                                        <p:attrNameLst>
                                          <p:attrName>ppt_x</p:attrName>
                                        </p:attrNameLst>
                                      </p:cBhvr>
                                      <p:tavLst>
                                        <p:tav tm="0">
                                          <p:val>
                                            <p:strVal val="#ppt_x"/>
                                          </p:val>
                                        </p:tav>
                                        <p:tav tm="100000">
                                          <p:val>
                                            <p:strVal val="#ppt_x"/>
                                          </p:val>
                                        </p:tav>
                                      </p:tavLst>
                                    </p:anim>
                                    <p:anim calcmode="lin" valueType="num">
                                      <p:cBhvr additive="base">
                                        <p:cTn id="76" dur="500" fill="hold"/>
                                        <p:tgtEl>
                                          <p:spTgt spid="43"/>
                                        </p:tgtEl>
                                        <p:attrNameLst>
                                          <p:attrName>ppt_y</p:attrName>
                                        </p:attrNameLst>
                                      </p:cBhvr>
                                      <p:tavLst>
                                        <p:tav tm="0">
                                          <p:val>
                                            <p:strVal val="1+#ppt_h/2"/>
                                          </p:val>
                                        </p:tav>
                                        <p:tav tm="100000">
                                          <p:val>
                                            <p:strVal val="#ppt_y"/>
                                          </p:val>
                                        </p:tav>
                                      </p:tavLst>
                                    </p:anim>
                                  </p:childTnLst>
                                </p:cTn>
                              </p:par>
                            </p:childTnLst>
                          </p:cTn>
                        </p:par>
                        <p:par>
                          <p:cTn id="77" fill="hold">
                            <p:stCondLst>
                              <p:cond delay="13750"/>
                            </p:stCondLst>
                            <p:childTnLst>
                              <p:par>
                                <p:cTn id="78" presetID="2" presetClass="entr" presetSubtype="4" fill="hold" grpId="0" nodeType="afterEffect">
                                  <p:stCondLst>
                                    <p:cond delay="750"/>
                                  </p:stCondLst>
                                  <p:childTnLst>
                                    <p:set>
                                      <p:cBhvr>
                                        <p:cTn id="79" dur="1" fill="hold">
                                          <p:stCondLst>
                                            <p:cond delay="0"/>
                                          </p:stCondLst>
                                        </p:cTn>
                                        <p:tgtEl>
                                          <p:spTgt spid="49"/>
                                        </p:tgtEl>
                                        <p:attrNameLst>
                                          <p:attrName>style.visibility</p:attrName>
                                        </p:attrNameLst>
                                      </p:cBhvr>
                                      <p:to>
                                        <p:strVal val="visible"/>
                                      </p:to>
                                    </p:set>
                                    <p:anim calcmode="lin" valueType="num">
                                      <p:cBhvr additive="base">
                                        <p:cTn id="80" dur="500" fill="hold"/>
                                        <p:tgtEl>
                                          <p:spTgt spid="49"/>
                                        </p:tgtEl>
                                        <p:attrNameLst>
                                          <p:attrName>ppt_x</p:attrName>
                                        </p:attrNameLst>
                                      </p:cBhvr>
                                      <p:tavLst>
                                        <p:tav tm="0">
                                          <p:val>
                                            <p:strVal val="#ppt_x"/>
                                          </p:val>
                                        </p:tav>
                                        <p:tav tm="100000">
                                          <p:val>
                                            <p:strVal val="#ppt_x"/>
                                          </p:val>
                                        </p:tav>
                                      </p:tavLst>
                                    </p:anim>
                                    <p:anim calcmode="lin" valueType="num">
                                      <p:cBhvr additive="base">
                                        <p:cTn id="81" dur="500" fill="hold"/>
                                        <p:tgtEl>
                                          <p:spTgt spid="49"/>
                                        </p:tgtEl>
                                        <p:attrNameLst>
                                          <p:attrName>ppt_y</p:attrName>
                                        </p:attrNameLst>
                                      </p:cBhvr>
                                      <p:tavLst>
                                        <p:tav tm="0">
                                          <p:val>
                                            <p:strVal val="1+#ppt_h/2"/>
                                          </p:val>
                                        </p:tav>
                                        <p:tav tm="100000">
                                          <p:val>
                                            <p:strVal val="#ppt_y"/>
                                          </p:val>
                                        </p:tav>
                                      </p:tavLst>
                                    </p:anim>
                                  </p:childTnLst>
                                </p:cTn>
                              </p:par>
                            </p:childTnLst>
                          </p:cTn>
                        </p:par>
                        <p:par>
                          <p:cTn id="82" fill="hold">
                            <p:stCondLst>
                              <p:cond delay="15000"/>
                            </p:stCondLst>
                            <p:childTnLst>
                              <p:par>
                                <p:cTn id="83" presetID="2" presetClass="entr" presetSubtype="4" fill="hold" grpId="0"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additive="base">
                                        <p:cTn id="85" dur="500" fill="hold"/>
                                        <p:tgtEl>
                                          <p:spTgt spid="50"/>
                                        </p:tgtEl>
                                        <p:attrNameLst>
                                          <p:attrName>ppt_x</p:attrName>
                                        </p:attrNameLst>
                                      </p:cBhvr>
                                      <p:tavLst>
                                        <p:tav tm="0">
                                          <p:val>
                                            <p:strVal val="#ppt_x"/>
                                          </p:val>
                                        </p:tav>
                                        <p:tav tm="100000">
                                          <p:val>
                                            <p:strVal val="#ppt_x"/>
                                          </p:val>
                                        </p:tav>
                                      </p:tavLst>
                                    </p:anim>
                                    <p:anim calcmode="lin" valueType="num">
                                      <p:cBhvr additive="base">
                                        <p:cTn id="86" dur="500" fill="hold"/>
                                        <p:tgtEl>
                                          <p:spTgt spid="50"/>
                                        </p:tgtEl>
                                        <p:attrNameLst>
                                          <p:attrName>ppt_y</p:attrName>
                                        </p:attrNameLst>
                                      </p:cBhvr>
                                      <p:tavLst>
                                        <p:tav tm="0">
                                          <p:val>
                                            <p:strVal val="1+#ppt_h/2"/>
                                          </p:val>
                                        </p:tav>
                                        <p:tav tm="100000">
                                          <p:val>
                                            <p:strVal val="#ppt_y"/>
                                          </p:val>
                                        </p:tav>
                                      </p:tavLst>
                                    </p:anim>
                                  </p:childTnLst>
                                </p:cTn>
                              </p:par>
                            </p:childTnLst>
                          </p:cTn>
                        </p:par>
                        <p:par>
                          <p:cTn id="87" fill="hold">
                            <p:stCondLst>
                              <p:cond delay="15500"/>
                            </p:stCondLst>
                            <p:childTnLst>
                              <p:par>
                                <p:cTn id="88" presetID="2" presetClass="entr" presetSubtype="4" fill="hold" nodeType="afterEffect">
                                  <p:stCondLst>
                                    <p:cond delay="0"/>
                                  </p:stCondLst>
                                  <p:childTnLst>
                                    <p:set>
                                      <p:cBhvr>
                                        <p:cTn id="89" dur="1" fill="hold">
                                          <p:stCondLst>
                                            <p:cond delay="0"/>
                                          </p:stCondLst>
                                        </p:cTn>
                                        <p:tgtEl>
                                          <p:spTgt spid="51"/>
                                        </p:tgtEl>
                                        <p:attrNameLst>
                                          <p:attrName>style.visibility</p:attrName>
                                        </p:attrNameLst>
                                      </p:cBhvr>
                                      <p:to>
                                        <p:strVal val="visible"/>
                                      </p:to>
                                    </p:set>
                                    <p:anim calcmode="lin" valueType="num">
                                      <p:cBhvr additive="base">
                                        <p:cTn id="90" dur="500" fill="hold"/>
                                        <p:tgtEl>
                                          <p:spTgt spid="51"/>
                                        </p:tgtEl>
                                        <p:attrNameLst>
                                          <p:attrName>ppt_x</p:attrName>
                                        </p:attrNameLst>
                                      </p:cBhvr>
                                      <p:tavLst>
                                        <p:tav tm="0">
                                          <p:val>
                                            <p:strVal val="#ppt_x"/>
                                          </p:val>
                                        </p:tav>
                                        <p:tav tm="100000">
                                          <p:val>
                                            <p:strVal val="#ppt_x"/>
                                          </p:val>
                                        </p:tav>
                                      </p:tavLst>
                                    </p:anim>
                                    <p:anim calcmode="lin" valueType="num">
                                      <p:cBhvr additive="base">
                                        <p:cTn id="91"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0" grpId="0" animBg="1"/>
      <p:bldP spid="31" grpId="0" animBg="1"/>
      <p:bldP spid="34" grpId="0"/>
      <p:bldP spid="36" grpId="0"/>
      <p:bldP spid="42" grpId="0"/>
      <p:bldP spid="45" grpId="0" animBg="1"/>
      <p:bldP spid="47" grpId="0" animBg="1"/>
      <p:bldP spid="48" grpId="0" animBg="1"/>
      <p:bldP spid="49" grpId="0" animBg="1"/>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99024" y="260648"/>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5</a:t>
            </a:r>
          </a:p>
        </p:txBody>
      </p:sp>
      <p:sp>
        <p:nvSpPr>
          <p:cNvPr id="6" name="TextBox 5"/>
          <p:cNvSpPr txBox="1"/>
          <p:nvPr/>
        </p:nvSpPr>
        <p:spPr>
          <a:xfrm>
            <a:off x="399024" y="550897"/>
            <a:ext cx="5973176" cy="1384995"/>
          </a:xfrm>
          <a:prstGeom prst="rect">
            <a:avLst/>
          </a:prstGeom>
          <a:noFill/>
        </p:spPr>
        <p:txBody>
          <a:bodyPr wrap="square" rtlCol="0">
            <a:spAutoFit/>
          </a:bodyPr>
          <a:lstStyle/>
          <a:p>
            <a:r>
              <a:rPr lang="ru-RU" sz="1200" dirty="0">
                <a:latin typeface="Times New Roman" pitchFamily="18" charset="0"/>
                <a:cs typeface="Times New Roman" pitchFamily="18" charset="0"/>
              </a:rPr>
              <a:t>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 который возглавляет местную администрацию, если замещение должности муниципальной службы связано с непосредственной подчиненностью или подконтрольностью этому должностному лицу, или с муниципальным служащим, если замещение должности муниципальной службы связано с непосредственной подчиненностью или подконтрольностью одного из них другому</a:t>
            </a: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798671"/>
            <a:ext cx="950928" cy="889446"/>
          </a:xfrm>
          <a:prstGeom prst="rect">
            <a:avLst/>
          </a:prstGeom>
        </p:spPr>
      </p:pic>
      <p:sp>
        <p:nvSpPr>
          <p:cNvPr id="8" name="TextBox 7"/>
          <p:cNvSpPr txBox="1"/>
          <p:nvPr/>
        </p:nvSpPr>
        <p:spPr>
          <a:xfrm>
            <a:off x="1547664" y="2132856"/>
            <a:ext cx="6912768" cy="1938992"/>
          </a:xfrm>
          <a:prstGeom prst="rect">
            <a:avLst/>
          </a:prstGeom>
          <a:noFill/>
        </p:spPr>
        <p:txBody>
          <a:bodyPr wrap="square" rtlCol="0">
            <a:spAutoFit/>
          </a:bodyPr>
          <a:lstStyle/>
          <a:p>
            <a:endParaRPr lang="ru-RU" sz="1200" dirty="0">
              <a:latin typeface="Times New Roman" pitchFamily="18" charset="0"/>
              <a:cs typeface="Times New Roman" pitchFamily="18" charset="0"/>
            </a:endParaRPr>
          </a:p>
          <a:p>
            <a:r>
              <a:rPr lang="ru-RU" sz="1200" dirty="0">
                <a:latin typeface="Times New Roman" pitchFamily="18" charset="0"/>
                <a:cs typeface="Times New Roman" pitchFamily="18" charset="0"/>
              </a:rPr>
              <a:t>Прекращения гражданства Российской Федерации, прекращения гражданства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приобретения им гражданства иностранного государства либо получения им вида на жительство или иного документа, подтверждающего право на постоянное проживание гражданина Российской Федерации на территории иностранного государства, не являющегося участником международного договора Российской Федерации, в соответствии с которым гражданин Российской Федерации, имеющий гражданство иностранного государства, имеет право находиться на муниципальной службе</a:t>
            </a:r>
          </a:p>
          <a:p>
            <a:endParaRPr lang="ru-RU" sz="1200" dirty="0"/>
          </a:p>
        </p:txBody>
      </p:sp>
      <p:sp>
        <p:nvSpPr>
          <p:cNvPr id="9" name="Прямоугольник 8"/>
          <p:cNvSpPr/>
          <p:nvPr/>
        </p:nvSpPr>
        <p:spPr>
          <a:xfrm>
            <a:off x="1691680" y="1935892"/>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6</a:t>
            </a:r>
          </a:p>
        </p:txBody>
      </p:sp>
      <p:sp>
        <p:nvSpPr>
          <p:cNvPr id="10" name="TextBox 9"/>
          <p:cNvSpPr txBox="1"/>
          <p:nvPr/>
        </p:nvSpPr>
        <p:spPr>
          <a:xfrm>
            <a:off x="399024" y="4293096"/>
            <a:ext cx="4028960" cy="646331"/>
          </a:xfrm>
          <a:prstGeom prst="rect">
            <a:avLst/>
          </a:prstGeom>
          <a:noFill/>
        </p:spPr>
        <p:txBody>
          <a:bodyPr wrap="square" rtlCol="0">
            <a:spAutoFit/>
          </a:bodyPr>
          <a:lstStyle/>
          <a:p>
            <a:r>
              <a:rPr lang="ru-RU" sz="1200" dirty="0">
                <a:latin typeface="Times New Roman" pitchFamily="18" charset="0"/>
                <a:cs typeface="Times New Roman" pitchFamily="18" charset="0"/>
              </a:rPr>
              <a:t>Представления подложных документов или заведомо ложных сведений при поступлении на муниципальную службу</a:t>
            </a:r>
          </a:p>
        </p:txBody>
      </p:sp>
      <p:sp>
        <p:nvSpPr>
          <p:cNvPr id="11" name="Прямоугольник 10"/>
          <p:cNvSpPr/>
          <p:nvPr/>
        </p:nvSpPr>
        <p:spPr>
          <a:xfrm>
            <a:off x="507036" y="3926723"/>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7</a:t>
            </a: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2185" y="4797152"/>
            <a:ext cx="890957" cy="793626"/>
          </a:xfrm>
          <a:prstGeom prst="rect">
            <a:avLst/>
          </a:prstGeom>
        </p:spPr>
      </p:pic>
      <p:sp>
        <p:nvSpPr>
          <p:cNvPr id="13" name="TextBox 12"/>
          <p:cNvSpPr txBox="1"/>
          <p:nvPr/>
        </p:nvSpPr>
        <p:spPr>
          <a:xfrm>
            <a:off x="4716016" y="4437111"/>
            <a:ext cx="4227292" cy="1477328"/>
          </a:xfrm>
          <a:prstGeom prst="rect">
            <a:avLst/>
          </a:prstGeom>
          <a:noFill/>
        </p:spPr>
        <p:txBody>
          <a:bodyPr wrap="square" rtlCol="0">
            <a:spAutoFit/>
          </a:bodyPr>
          <a:lstStyle/>
          <a:p>
            <a:r>
              <a:rPr lang="ru-RU" sz="1200" dirty="0">
                <a:latin typeface="Times New Roman" pitchFamily="18" charset="0"/>
                <a:cs typeface="Times New Roman" pitchFamily="18" charset="0"/>
              </a:rPr>
              <a:t>Непредставления предусмотренных Федеральным законом, Федеральным законом от 25 декабря 2008 года N 273-ФЗ "О противодействии коррупции" и другими федеральными законами сведений или представления заведомо недостоверных или неполных сведений при поступлении на муниципальную службу</a:t>
            </a:r>
          </a:p>
          <a:p>
            <a:endParaRPr lang="ru-RU" dirty="0"/>
          </a:p>
        </p:txBody>
      </p:sp>
      <p:sp>
        <p:nvSpPr>
          <p:cNvPr id="14" name="Прямоугольник 13"/>
          <p:cNvSpPr/>
          <p:nvPr/>
        </p:nvSpPr>
        <p:spPr>
          <a:xfrm>
            <a:off x="4896036" y="4079123"/>
            <a:ext cx="216024" cy="29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8</a:t>
            </a:r>
          </a:p>
        </p:txBody>
      </p:sp>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6296" y="5525055"/>
            <a:ext cx="782245" cy="778768"/>
          </a:xfrm>
          <a:prstGeom prst="rect">
            <a:avLst/>
          </a:prstGeom>
        </p:spPr>
      </p:pic>
    </p:spTree>
    <p:extLst>
      <p:ext uri="{BB962C8B-B14F-4D97-AF65-F5344CB8AC3E}">
        <p14:creationId xmlns:p14="http://schemas.microsoft.com/office/powerpoint/2010/main" val="364425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2" presetClass="entr" presetSubtype="0" fill="hold" nodeType="after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25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par>
                          <p:cTn id="24" fill="hold">
                            <p:stCondLst>
                              <p:cond delay="2750"/>
                            </p:stCondLst>
                            <p:childTnLst>
                              <p:par>
                                <p:cTn id="25" presetID="2" presetClass="entr" presetSubtype="4" fill="hold" grpId="0" nodeType="afterEffect">
                                  <p:stCondLst>
                                    <p:cond delay="25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par>
                          <p:cTn id="29" fill="hold">
                            <p:stCondLst>
                              <p:cond delay="3500"/>
                            </p:stCondLst>
                            <p:childTnLst>
                              <p:par>
                                <p:cTn id="30" presetID="2" presetClass="entr" presetSubtype="4" fill="hold" grpId="0" nodeType="afterEffect">
                                  <p:stCondLst>
                                    <p:cond delay="25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25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par>
                          <p:cTn id="38" fill="hold">
                            <p:stCondLst>
                              <p:cond delay="4250"/>
                            </p:stCondLst>
                            <p:childTnLst>
                              <p:par>
                                <p:cTn id="39" presetID="21" presetClass="entr" presetSubtype="1" fill="hold" nodeType="afterEffect">
                                  <p:stCondLst>
                                    <p:cond delay="750"/>
                                  </p:stCondLst>
                                  <p:childTnLst>
                                    <p:set>
                                      <p:cBhvr>
                                        <p:cTn id="40" dur="1" fill="hold">
                                          <p:stCondLst>
                                            <p:cond delay="0"/>
                                          </p:stCondLst>
                                        </p:cTn>
                                        <p:tgtEl>
                                          <p:spTgt spid="12"/>
                                        </p:tgtEl>
                                        <p:attrNameLst>
                                          <p:attrName>style.visibility</p:attrName>
                                        </p:attrNameLst>
                                      </p:cBhvr>
                                      <p:to>
                                        <p:strVal val="visible"/>
                                      </p:to>
                                    </p:set>
                                    <p:animEffect transition="in" filter="wheel(1)">
                                      <p:cBhvr>
                                        <p:cTn id="41" dur="2000"/>
                                        <p:tgtEl>
                                          <p:spTgt spid="12"/>
                                        </p:tgtEl>
                                      </p:cBhvr>
                                    </p:animEffect>
                                  </p:childTnLst>
                                </p:cTn>
                              </p:par>
                            </p:childTnLst>
                          </p:cTn>
                        </p:par>
                        <p:par>
                          <p:cTn id="42" fill="hold">
                            <p:stCondLst>
                              <p:cond delay="7000"/>
                            </p:stCondLst>
                            <p:childTnLst>
                              <p:par>
                                <p:cTn id="43" presetID="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par>
                          <p:cTn id="51" fill="hold">
                            <p:stCondLst>
                              <p:cond delay="7500"/>
                            </p:stCondLst>
                            <p:childTnLst>
                              <p:par>
                                <p:cTn id="52" presetID="14" presetClass="entr" presetSubtype="10" fill="hold" nodeType="afterEffect">
                                  <p:stCondLst>
                                    <p:cond delay="750"/>
                                  </p:stCondLst>
                                  <p:childTnLst>
                                    <p:set>
                                      <p:cBhvr>
                                        <p:cTn id="53" dur="1" fill="hold">
                                          <p:stCondLst>
                                            <p:cond delay="0"/>
                                          </p:stCondLst>
                                        </p:cTn>
                                        <p:tgtEl>
                                          <p:spTgt spid="15"/>
                                        </p:tgtEl>
                                        <p:attrNameLst>
                                          <p:attrName>style.visibility</p:attrName>
                                        </p:attrNameLst>
                                      </p:cBhvr>
                                      <p:to>
                                        <p:strVal val="visible"/>
                                      </p:to>
                                    </p:set>
                                    <p:animEffect transition="in" filter="randombar(horizontal)">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animBg="1"/>
      <p:bldP spid="10" grpId="0"/>
      <p:bldP spid="11" grpId="0" animBg="1"/>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316727"/>
            <a:ext cx="5832648" cy="400110"/>
          </a:xfrm>
          <a:prstGeom prst="rect">
            <a:avLst/>
          </a:prstGeom>
          <a:noFill/>
        </p:spPr>
        <p:txBody>
          <a:bodyPr wrap="square" rtlCol="0">
            <a:spAutoFit/>
          </a:bodyPr>
          <a:lstStyle/>
          <a:p>
            <a:r>
              <a:rPr lang="ru-RU" sz="2000" b="1" dirty="0">
                <a:latin typeface="Times New Roman" pitchFamily="18" charset="0"/>
                <a:cs typeface="Times New Roman" pitchFamily="18" charset="0"/>
              </a:rPr>
              <a:t>Запреты, связанные с муниципальной службой</a:t>
            </a:r>
            <a:endParaRPr lang="ru-RU" sz="2000" b="1"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947" y="740893"/>
            <a:ext cx="1181097" cy="1488182"/>
          </a:xfrm>
          <a:prstGeom prst="rect">
            <a:avLst/>
          </a:prstGeom>
        </p:spPr>
      </p:pic>
      <p:sp>
        <p:nvSpPr>
          <p:cNvPr id="8" name="Прямоугольник 7"/>
          <p:cNvSpPr/>
          <p:nvPr/>
        </p:nvSpPr>
        <p:spPr>
          <a:xfrm>
            <a:off x="336134" y="1167001"/>
            <a:ext cx="2736304" cy="635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just">
              <a:buAutoNum type="arabicPeriod"/>
            </a:pPr>
            <a:r>
              <a:rPr lang="ru-RU" sz="1200" dirty="0">
                <a:latin typeface="Times New Roman" pitchFamily="18" charset="0"/>
                <a:cs typeface="Times New Roman" pitchFamily="18" charset="0"/>
              </a:rPr>
              <a:t>Состоять членом органа управления </a:t>
            </a:r>
          </a:p>
          <a:p>
            <a:pPr algn="just"/>
            <a:r>
              <a:rPr lang="ru-RU" sz="1200" dirty="0">
                <a:latin typeface="Times New Roman" pitchFamily="18" charset="0"/>
                <a:cs typeface="Times New Roman" pitchFamily="18" charset="0"/>
              </a:rPr>
              <a:t>       коммерческой организации</a:t>
            </a:r>
          </a:p>
        </p:txBody>
      </p:sp>
      <p:sp>
        <p:nvSpPr>
          <p:cNvPr id="9" name="Прямоугольник 8"/>
          <p:cNvSpPr/>
          <p:nvPr/>
        </p:nvSpPr>
        <p:spPr>
          <a:xfrm>
            <a:off x="336134" y="2222596"/>
            <a:ext cx="2795706" cy="43027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ru-RU" sz="1200" dirty="0">
                <a:latin typeface="Times New Roman" pitchFamily="18" charset="0"/>
                <a:cs typeface="Times New Roman" pitchFamily="18" charset="0"/>
              </a:rPr>
              <a:t>2. Замещать должность муниципальной службы в случае:</a:t>
            </a:r>
          </a:p>
          <a:p>
            <a:pPr algn="just"/>
            <a:endParaRPr lang="ru-RU" sz="1200" dirty="0">
              <a:latin typeface="Times New Roman" pitchFamily="18" charset="0"/>
              <a:cs typeface="Times New Roman" pitchFamily="18" charset="0"/>
            </a:endParaRPr>
          </a:p>
          <a:p>
            <a:r>
              <a:rPr lang="ru-RU" sz="1200" dirty="0">
                <a:latin typeface="Times New Roman" pitchFamily="18" charset="0"/>
                <a:cs typeface="Times New Roman" pitchFamily="18" charset="0"/>
              </a:rPr>
              <a:t>А) избрания или назначения на государственную должность Российской Федерации либо на государственную должность субъекта Российской Федерации, а также в случае назначения на должность государственной службы;</a:t>
            </a:r>
          </a:p>
          <a:p>
            <a:endParaRPr lang="ru-RU" sz="1200" dirty="0">
              <a:latin typeface="Times New Roman" pitchFamily="18" charset="0"/>
              <a:cs typeface="Times New Roman" pitchFamily="18" charset="0"/>
            </a:endParaRPr>
          </a:p>
          <a:p>
            <a:r>
              <a:rPr lang="ru-RU" sz="1200" dirty="0">
                <a:latin typeface="Times New Roman" pitchFamily="18" charset="0"/>
                <a:cs typeface="Times New Roman" pitchFamily="18" charset="0"/>
              </a:rPr>
              <a:t>Б) избрания или назначения на муниципальную должность;</a:t>
            </a:r>
          </a:p>
          <a:p>
            <a:endParaRPr lang="ru-RU" sz="1200" dirty="0">
              <a:latin typeface="Times New Roman" pitchFamily="18" charset="0"/>
              <a:cs typeface="Times New Roman" pitchFamily="18" charset="0"/>
            </a:endParaRPr>
          </a:p>
          <a:p>
            <a:r>
              <a:rPr lang="ru-RU" sz="1200" dirty="0">
                <a:latin typeface="Times New Roman" pitchFamily="18" charset="0"/>
                <a:cs typeface="Times New Roman" pitchFamily="18" charset="0"/>
              </a:rPr>
              <a:t>В) избрания на оплачиваемую выборную должность в органе профессионального союза, в том числе в выборном органе первичной профсоюзной организации, созданной в органе местного самоуправления, аппарате избирательной комиссии муниципального образования;</a:t>
            </a:r>
          </a:p>
          <a:p>
            <a:pPr algn="just"/>
            <a:endParaRPr lang="ru-RU" sz="1200" dirty="0">
              <a:latin typeface="Times New Roman" pitchFamily="18" charset="0"/>
              <a:cs typeface="Times New Roman" pitchFamily="18" charset="0"/>
            </a:endParaRPr>
          </a:p>
        </p:txBody>
      </p:sp>
      <p:sp>
        <p:nvSpPr>
          <p:cNvPr id="10" name="Прямоугольник 9"/>
          <p:cNvSpPr/>
          <p:nvPr/>
        </p:nvSpPr>
        <p:spPr>
          <a:xfrm>
            <a:off x="5508104" y="1672648"/>
            <a:ext cx="2795706" cy="5499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ru-RU" sz="1200" dirty="0">
                <a:latin typeface="Times New Roman" pitchFamily="18" charset="0"/>
                <a:cs typeface="Times New Roman" pitchFamily="18" charset="0"/>
              </a:rPr>
              <a:t>3. Заниматься предпринимательской деятельностью</a:t>
            </a:r>
          </a:p>
          <a:p>
            <a:pPr algn="just"/>
            <a:endParaRPr lang="ru-RU" sz="1200" dirty="0">
              <a:latin typeface="Times New Roman" pitchFamily="18" charset="0"/>
              <a:cs typeface="Times New Roman" pitchFamily="18" charset="0"/>
            </a:endParaRPr>
          </a:p>
        </p:txBody>
      </p:sp>
      <p:sp>
        <p:nvSpPr>
          <p:cNvPr id="11" name="Прямоугольник 10"/>
          <p:cNvSpPr/>
          <p:nvPr/>
        </p:nvSpPr>
        <p:spPr>
          <a:xfrm>
            <a:off x="3651032" y="2420888"/>
            <a:ext cx="3298413" cy="1656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ru-RU" sz="1200" dirty="0">
                <a:latin typeface="Times New Roman" pitchFamily="18" charset="0"/>
                <a:cs typeface="Times New Roman" pitchFamily="18" charset="0"/>
              </a:rPr>
              <a:t>4. Быть поверенным или представителем по делам третьих лиц в органе местного самоуправления,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законами</a:t>
            </a:r>
          </a:p>
        </p:txBody>
      </p:sp>
      <p:sp>
        <p:nvSpPr>
          <p:cNvPr id="14" name="Прямоугольник 13"/>
          <p:cNvSpPr/>
          <p:nvPr/>
        </p:nvSpPr>
        <p:spPr>
          <a:xfrm>
            <a:off x="7164288" y="2420888"/>
            <a:ext cx="1787594" cy="1800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ru-RU" sz="1200" dirty="0">
                <a:latin typeface="Times New Roman" pitchFamily="18" charset="0"/>
                <a:cs typeface="Times New Roman" pitchFamily="18" charset="0"/>
              </a:rPr>
              <a:t>5. Получать в связи с должностным положением или в связи с исполнением должностных обязанностей вознаграждения от физических и юридических лиц </a:t>
            </a:r>
          </a:p>
          <a:p>
            <a:pPr algn="just"/>
            <a:endParaRPr lang="ru-RU" sz="1200" dirty="0">
              <a:latin typeface="Times New Roman" pitchFamily="18" charset="0"/>
              <a:cs typeface="Times New Roman" pitchFamily="18" charset="0"/>
            </a:endParaRPr>
          </a:p>
        </p:txBody>
      </p:sp>
      <p:sp>
        <p:nvSpPr>
          <p:cNvPr id="15" name="Прямоугольник 14"/>
          <p:cNvSpPr/>
          <p:nvPr/>
        </p:nvSpPr>
        <p:spPr>
          <a:xfrm>
            <a:off x="3651033" y="4437112"/>
            <a:ext cx="530085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ru-RU" sz="1200" dirty="0">
                <a:latin typeface="Times New Roman" pitchFamily="18" charset="0"/>
                <a:cs typeface="Times New Roman" pitchFamily="18" charset="0"/>
              </a:rPr>
              <a:t>6. Выезжать в командировки за счет средств физических и юридических лиц, за исключением командировок, осуществляемых на взаимной основе по договоренности органа местного самоуправления</a:t>
            </a:r>
          </a:p>
        </p:txBody>
      </p:sp>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9195" y="5369140"/>
            <a:ext cx="2199851" cy="1160439"/>
          </a:xfrm>
          <a:prstGeom prst="rect">
            <a:avLst/>
          </a:prstGeom>
        </p:spPr>
      </p:pic>
    </p:spTree>
    <p:extLst>
      <p:ext uri="{BB962C8B-B14F-4D97-AF65-F5344CB8AC3E}">
        <p14:creationId xmlns:p14="http://schemas.microsoft.com/office/powerpoint/2010/main" val="261566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anim calcmode="lin" valueType="num">
                                      <p:cBhvr>
                                        <p:cTn id="8" dur="1750" fill="hold"/>
                                        <p:tgtEl>
                                          <p:spTgt spid="5"/>
                                        </p:tgtEl>
                                        <p:attrNameLst>
                                          <p:attrName>ppt_x</p:attrName>
                                        </p:attrNameLst>
                                      </p:cBhvr>
                                      <p:tavLst>
                                        <p:tav tm="0">
                                          <p:val>
                                            <p:strVal val="#ppt_x"/>
                                          </p:val>
                                        </p:tav>
                                        <p:tav tm="100000">
                                          <p:val>
                                            <p:strVal val="#ppt_x"/>
                                          </p:val>
                                        </p:tav>
                                      </p:tavLst>
                                    </p:anim>
                                    <p:anim calcmode="lin" valueType="num">
                                      <p:cBhvr>
                                        <p:cTn id="9" dur="1750" fill="hold"/>
                                        <p:tgtEl>
                                          <p:spTgt spid="5"/>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50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2250"/>
                            </p:stCondLst>
                            <p:childTnLst>
                              <p:par>
                                <p:cTn id="14" presetID="22" presetClass="entr" presetSubtype="4" fill="hold" grpId="0" nodeType="afterEffect">
                                  <p:stCondLst>
                                    <p:cond delay="25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par>
                          <p:cTn id="17" fill="hold">
                            <p:stCondLst>
                              <p:cond delay="3000"/>
                            </p:stCondLst>
                            <p:childTnLst>
                              <p:par>
                                <p:cTn id="18" presetID="22" presetClass="entr" presetSubtype="4" fill="hold" grpId="0" nodeType="afterEffect">
                                  <p:stCondLst>
                                    <p:cond delay="200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par>
                          <p:cTn id="21" fill="hold">
                            <p:stCondLst>
                              <p:cond delay="5500"/>
                            </p:stCondLst>
                            <p:childTnLst>
                              <p:par>
                                <p:cTn id="22" presetID="22" presetClass="entr" presetSubtype="4" fill="hold" grpId="0" nodeType="afterEffect">
                                  <p:stCondLst>
                                    <p:cond delay="50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par>
                          <p:cTn id="25" fill="hold">
                            <p:stCondLst>
                              <p:cond delay="6500"/>
                            </p:stCondLst>
                            <p:childTnLst>
                              <p:par>
                                <p:cTn id="26" presetID="22" presetClass="entr" presetSubtype="4" fill="hold" grpId="0" nodeType="afterEffect">
                                  <p:stCondLst>
                                    <p:cond delay="75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childTnLst>
                          </p:cTn>
                        </p:par>
                        <p:par>
                          <p:cTn id="29" fill="hold">
                            <p:stCondLst>
                              <p:cond delay="7750"/>
                            </p:stCondLst>
                            <p:childTnLst>
                              <p:par>
                                <p:cTn id="30" presetID="22" presetClass="entr" presetSubtype="4" fill="hold" grpId="0" nodeType="after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par>
                          <p:cTn id="33" fill="hold">
                            <p:stCondLst>
                              <p:cond delay="8750"/>
                            </p:stCondLst>
                            <p:childTnLst>
                              <p:par>
                                <p:cTn id="34" presetID="22" presetClass="entr" presetSubtype="4" fill="hold" grpId="0" nodeType="afterEffect">
                                  <p:stCondLst>
                                    <p:cond delay="50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par>
                                <p:cTn id="37" presetID="6" presetClass="entr" presetSubtype="16" fill="hold" nodeType="withEffect">
                                  <p:stCondLst>
                                    <p:cond delay="500"/>
                                  </p:stCondLst>
                                  <p:childTnLst>
                                    <p:set>
                                      <p:cBhvr>
                                        <p:cTn id="38" dur="1" fill="hold">
                                          <p:stCondLst>
                                            <p:cond delay="0"/>
                                          </p:stCondLst>
                                        </p:cTn>
                                        <p:tgtEl>
                                          <p:spTgt spid="17"/>
                                        </p:tgtEl>
                                        <p:attrNameLst>
                                          <p:attrName>style.visibility</p:attrName>
                                        </p:attrNameLst>
                                      </p:cBhvr>
                                      <p:to>
                                        <p:strVal val="visible"/>
                                      </p:to>
                                    </p:set>
                                    <p:animEffect transition="in" filter="circle(in)">
                                      <p:cBhvr>
                                        <p:cTn id="3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animBg="1"/>
      <p:bldP spid="10" grpId="0" animBg="1"/>
      <p:bldP spid="11"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75656" y="404664"/>
            <a:ext cx="6552728"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500" dirty="0">
                <a:latin typeface="Times New Roman" pitchFamily="18" charset="0"/>
                <a:cs typeface="Times New Roman" pitchFamily="18" charset="0"/>
              </a:rPr>
              <a:t>Урегулирование конфликта интересов на муниципальной службе</a:t>
            </a:r>
          </a:p>
        </p:txBody>
      </p:sp>
      <p:sp>
        <p:nvSpPr>
          <p:cNvPr id="2" name="Прямоугольник 1"/>
          <p:cNvSpPr/>
          <p:nvPr/>
        </p:nvSpPr>
        <p:spPr>
          <a:xfrm>
            <a:off x="251520" y="1124744"/>
            <a:ext cx="5472608" cy="11161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400" dirty="0">
                <a:latin typeface="Times New Roman" pitchFamily="18" charset="0"/>
                <a:cs typeface="Times New Roman" pitchFamily="18" charset="0"/>
              </a:rPr>
              <a:t>Под конфликтом интересов</a:t>
            </a:r>
            <a:r>
              <a:rPr lang="ru-RU" sz="1400" b="1" dirty="0">
                <a:latin typeface="Times New Roman" pitchFamily="18" charset="0"/>
                <a:cs typeface="Times New Roman" pitchFamily="18" charset="0"/>
              </a:rPr>
              <a:t> </a:t>
            </a:r>
            <a:r>
              <a:rPr lang="ru-RU" sz="1400" dirty="0">
                <a:latin typeface="Times New Roman" pitchFamily="18" charset="0"/>
                <a:cs typeface="Times New Roman" pitchFamily="18" charset="0"/>
              </a:rPr>
              <a:t>понимается ситуация, при которой личная заинтересованность (прямая или косвенная) муниципального служащего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4869160"/>
            <a:ext cx="1270362" cy="950125"/>
          </a:xfrm>
          <a:prstGeom prst="rect">
            <a:avLst/>
          </a:prstGeom>
          <a:ln>
            <a:noFill/>
          </a:ln>
          <a:effectLst>
            <a:softEdge rad="112500"/>
          </a:effectLst>
        </p:spPr>
      </p:pic>
      <p:graphicFrame>
        <p:nvGraphicFramePr>
          <p:cNvPr id="5" name="Схема 4"/>
          <p:cNvGraphicFramePr/>
          <p:nvPr>
            <p:extLst>
              <p:ext uri="{D42A27DB-BD31-4B8C-83A1-F6EECF244321}">
                <p14:modId xmlns:p14="http://schemas.microsoft.com/office/powerpoint/2010/main" val="1783080372"/>
              </p:ext>
            </p:extLst>
          </p:nvPr>
        </p:nvGraphicFramePr>
        <p:xfrm>
          <a:off x="107504" y="4509120"/>
          <a:ext cx="6216352" cy="1527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95536" y="2996952"/>
            <a:ext cx="3816424" cy="738664"/>
          </a:xfrm>
          <a:prstGeom prst="rect">
            <a:avLst/>
          </a:prstGeom>
          <a:noFill/>
        </p:spPr>
        <p:txBody>
          <a:bodyPr wrap="square" rtlCol="0">
            <a:spAutoFit/>
          </a:bodyPr>
          <a:lstStyle/>
          <a:p>
            <a:pPr lvl="0" algn="just"/>
            <a:r>
              <a:rPr lang="ru-RU" sz="1400" i="1" dirty="0">
                <a:latin typeface="Times New Roman" pitchFamily="18" charset="0"/>
                <a:cs typeface="Times New Roman" pitchFamily="18" charset="0"/>
              </a:rPr>
              <a:t>При замещении каких должностей лицо обязано принимать меры по предотвращению и урегулированию конфликта интересов?</a:t>
            </a:r>
          </a:p>
        </p:txBody>
      </p:sp>
      <p:cxnSp>
        <p:nvCxnSpPr>
          <p:cNvPr id="8" name="Прямая со стрелкой 7"/>
          <p:cNvCxnSpPr/>
          <p:nvPr/>
        </p:nvCxnSpPr>
        <p:spPr>
          <a:xfrm flipV="1">
            <a:off x="4341304" y="2800938"/>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355594" y="3332046"/>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4067562" y="3688346"/>
            <a:ext cx="684458" cy="298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08612" y="2400828"/>
            <a:ext cx="3384376" cy="800219"/>
          </a:xfrm>
          <a:prstGeom prst="rect">
            <a:avLst/>
          </a:prstGeom>
          <a:noFill/>
        </p:spPr>
        <p:txBody>
          <a:bodyPr wrap="square" rtlCol="0">
            <a:spAutoFit/>
          </a:bodyPr>
          <a:lstStyle/>
          <a:p>
            <a:pPr lvl="0"/>
            <a:r>
              <a:rPr lang="ru-RU" sz="1400" i="1" dirty="0">
                <a:latin typeface="Times New Roman" pitchFamily="18" charset="0"/>
                <a:cs typeface="Times New Roman" pitchFamily="18" charset="0"/>
              </a:rPr>
              <a:t>Все государственные гражданские и муниципальные служащие</a:t>
            </a:r>
          </a:p>
          <a:p>
            <a:endParaRPr lang="ru-RU" dirty="0"/>
          </a:p>
        </p:txBody>
      </p:sp>
      <p:sp>
        <p:nvSpPr>
          <p:cNvPr id="15" name="TextBox 14"/>
          <p:cNvSpPr txBox="1"/>
          <p:nvPr/>
        </p:nvSpPr>
        <p:spPr>
          <a:xfrm>
            <a:off x="5436096" y="2962714"/>
            <a:ext cx="3244924" cy="738664"/>
          </a:xfrm>
          <a:prstGeom prst="rect">
            <a:avLst/>
          </a:prstGeom>
          <a:noFill/>
        </p:spPr>
        <p:txBody>
          <a:bodyPr wrap="square" rtlCol="0">
            <a:spAutoFit/>
          </a:bodyPr>
          <a:lstStyle/>
          <a:p>
            <a:pPr lvl="0"/>
            <a:r>
              <a:rPr lang="ru-RU" sz="1400" i="1" dirty="0">
                <a:latin typeface="Times New Roman" pitchFamily="18" charset="0"/>
                <a:cs typeface="Times New Roman" pitchFamily="18" charset="0"/>
              </a:rPr>
              <a:t>Лица, замещающие государственные должности субъектов Российской Федерации, муниципальные должности</a:t>
            </a:r>
            <a:endParaRPr lang="ru-RU" sz="1400" i="1" dirty="0"/>
          </a:p>
        </p:txBody>
      </p:sp>
      <p:sp>
        <p:nvSpPr>
          <p:cNvPr id="16" name="TextBox 15"/>
          <p:cNvSpPr txBox="1"/>
          <p:nvPr/>
        </p:nvSpPr>
        <p:spPr>
          <a:xfrm>
            <a:off x="5076056" y="3837350"/>
            <a:ext cx="3384376" cy="523220"/>
          </a:xfrm>
          <a:prstGeom prst="rect">
            <a:avLst/>
          </a:prstGeom>
          <a:noFill/>
        </p:spPr>
        <p:txBody>
          <a:bodyPr wrap="square" rtlCol="0">
            <a:spAutoFit/>
          </a:bodyPr>
          <a:lstStyle/>
          <a:p>
            <a:pPr lvl="0"/>
            <a:r>
              <a:rPr lang="ru-RU" sz="1400" i="1" dirty="0">
                <a:latin typeface="Times New Roman" pitchFamily="18" charset="0"/>
                <a:cs typeface="Times New Roman" pitchFamily="18" charset="0"/>
              </a:rPr>
              <a:t>Работники, замещающие должности в отдельных организациях</a:t>
            </a:r>
            <a:endParaRPr lang="ru-RU" sz="1400" i="1" dirty="0"/>
          </a:p>
        </p:txBody>
      </p:sp>
    </p:spTree>
    <p:extLst>
      <p:ext uri="{BB962C8B-B14F-4D97-AF65-F5344CB8AC3E}">
        <p14:creationId xmlns:p14="http://schemas.microsoft.com/office/powerpoint/2010/main" val="124566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42" presetClass="entr" presetSubtype="0"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250"/>
                                        <p:tgtEl>
                                          <p:spTgt spid="2"/>
                                        </p:tgtEl>
                                      </p:cBhvr>
                                    </p:animEffect>
                                    <p:anim calcmode="lin" valueType="num">
                                      <p:cBhvr>
                                        <p:cTn id="12" dur="1250" fill="hold"/>
                                        <p:tgtEl>
                                          <p:spTgt spid="2"/>
                                        </p:tgtEl>
                                        <p:attrNameLst>
                                          <p:attrName>ppt_x</p:attrName>
                                        </p:attrNameLst>
                                      </p:cBhvr>
                                      <p:tavLst>
                                        <p:tav tm="0">
                                          <p:val>
                                            <p:strVal val="#ppt_x"/>
                                          </p:val>
                                        </p:tav>
                                        <p:tav tm="100000">
                                          <p:val>
                                            <p:strVal val="#ppt_x"/>
                                          </p:val>
                                        </p:tav>
                                      </p:tavLst>
                                    </p:anim>
                                    <p:anim calcmode="lin" valueType="num">
                                      <p:cBhvr>
                                        <p:cTn id="13" dur="125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3750"/>
                            </p:stCondLst>
                            <p:childTnLst>
                              <p:par>
                                <p:cTn id="15" presetID="42" presetClass="entr" presetSubtype="0"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5000"/>
                            </p:stCondLst>
                            <p:childTnLst>
                              <p:par>
                                <p:cTn id="21" presetID="16" presetClass="entr" presetSubtype="21"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1000"/>
                                        <p:tgtEl>
                                          <p:spTgt spid="8"/>
                                        </p:tgtEl>
                                      </p:cBhvr>
                                    </p:animEffect>
                                  </p:childTnLst>
                                </p:cTn>
                              </p:par>
                            </p:childTnLst>
                          </p:cTn>
                        </p:par>
                        <p:par>
                          <p:cTn id="24" fill="hold">
                            <p:stCondLst>
                              <p:cond delay="6000"/>
                            </p:stCondLst>
                            <p:childTnLst>
                              <p:par>
                                <p:cTn id="25" presetID="16" presetClass="entr" presetSubtype="21"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1000"/>
                                        <p:tgtEl>
                                          <p:spTgt spid="9"/>
                                        </p:tgtEl>
                                      </p:cBhvr>
                                    </p:animEffect>
                                  </p:childTnLst>
                                </p:cTn>
                              </p:par>
                            </p:childTnLst>
                          </p:cTn>
                        </p:par>
                        <p:par>
                          <p:cTn id="28" fill="hold">
                            <p:stCondLst>
                              <p:cond delay="7000"/>
                            </p:stCondLst>
                            <p:childTnLst>
                              <p:par>
                                <p:cTn id="29" presetID="16" presetClass="entr" presetSubtype="21"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par>
                          <p:cTn id="32" fill="hold">
                            <p:stCondLst>
                              <p:cond delay="7500"/>
                            </p:stCondLst>
                            <p:childTnLst>
                              <p:par>
                                <p:cTn id="33" presetID="22" presetClass="entr" presetSubtype="4" fill="hold" nodeType="afterEffect">
                                  <p:stCondLst>
                                    <p:cond delay="750"/>
                                  </p:stCondLst>
                                  <p:childTnLst>
                                    <p:set>
                                      <p:cBhvr>
                                        <p:cTn id="34" dur="1" fill="hold">
                                          <p:stCondLst>
                                            <p:cond delay="0"/>
                                          </p:stCondLst>
                                        </p:cTn>
                                        <p:tgtEl>
                                          <p:spTgt spid="14">
                                            <p:txEl>
                                              <p:pRg st="0" end="0"/>
                                            </p:txEl>
                                          </p:spTgt>
                                        </p:tgtEl>
                                        <p:attrNameLst>
                                          <p:attrName>style.visibility</p:attrName>
                                        </p:attrNameLst>
                                      </p:cBhvr>
                                      <p:to>
                                        <p:strVal val="visible"/>
                                      </p:to>
                                    </p:set>
                                    <p:animEffect transition="in" filter="wipe(down)">
                                      <p:cBhvr>
                                        <p:cTn id="35" dur="500"/>
                                        <p:tgtEl>
                                          <p:spTgt spid="14">
                                            <p:txEl>
                                              <p:pRg st="0" end="0"/>
                                            </p:txEl>
                                          </p:spTgt>
                                        </p:tgtEl>
                                      </p:cBhvr>
                                    </p:animEffect>
                                  </p:childTnLst>
                                </p:cTn>
                              </p:par>
                            </p:childTnLst>
                          </p:cTn>
                        </p:par>
                        <p:par>
                          <p:cTn id="36" fill="hold">
                            <p:stCondLst>
                              <p:cond delay="8750"/>
                            </p:stCondLst>
                            <p:childTnLst>
                              <p:par>
                                <p:cTn id="37" presetID="22" presetClass="entr" presetSubtype="4" fill="hold" grpId="0" nodeType="afterEffect">
                                  <p:stCondLst>
                                    <p:cond delay="50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par>
                          <p:cTn id="40" fill="hold">
                            <p:stCondLst>
                              <p:cond delay="9750"/>
                            </p:stCondLst>
                            <p:childTnLst>
                              <p:par>
                                <p:cTn id="41" presetID="22" presetClass="entr" presetSubtype="4" fill="hold" grpId="0" nodeType="afterEffect">
                                  <p:stCondLst>
                                    <p:cond delay="50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00"/>
                                        <p:tgtEl>
                                          <p:spTgt spid="16"/>
                                        </p:tgtEl>
                                      </p:cBhvr>
                                    </p:animEffect>
                                  </p:childTnLst>
                                </p:cTn>
                              </p:par>
                            </p:childTnLst>
                          </p:cTn>
                        </p:par>
                        <p:par>
                          <p:cTn id="44" fill="hold">
                            <p:stCondLst>
                              <p:cond delay="10750"/>
                            </p:stCondLst>
                            <p:childTnLst>
                              <p:par>
                                <p:cTn id="45" presetID="22" presetClass="entr" presetSubtype="4" fill="hold" grpId="0" nodeType="afterEffect">
                                  <p:stCondLst>
                                    <p:cond delay="50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1250"/>
                                        <p:tgtEl>
                                          <p:spTgt spid="5"/>
                                        </p:tgtEl>
                                      </p:cBhvr>
                                    </p:animEffect>
                                  </p:childTnLst>
                                </p:cTn>
                              </p:par>
                              <p:par>
                                <p:cTn id="48" presetID="21" presetClass="entr" presetSubtype="1" fill="hold" nodeType="withEffect">
                                  <p:stCondLst>
                                    <p:cond delay="500"/>
                                  </p:stCondLst>
                                  <p:childTnLst>
                                    <p:set>
                                      <p:cBhvr>
                                        <p:cTn id="49" dur="1" fill="hold">
                                          <p:stCondLst>
                                            <p:cond delay="0"/>
                                          </p:stCondLst>
                                        </p:cTn>
                                        <p:tgtEl>
                                          <p:spTgt spid="3"/>
                                        </p:tgtEl>
                                        <p:attrNameLst>
                                          <p:attrName>style.visibility</p:attrName>
                                        </p:attrNameLst>
                                      </p:cBhvr>
                                      <p:to>
                                        <p:strVal val="visible"/>
                                      </p:to>
                                    </p:set>
                                    <p:animEffect transition="in" filter="wheel(1)">
                                      <p:cBhvr>
                                        <p:cTn id="5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Graphic spid="5" grpId="0">
        <p:bldAsOne/>
      </p:bldGraphic>
      <p:bldP spid="6"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процесс 4"/>
          <p:cNvSpPr/>
          <p:nvPr/>
        </p:nvSpPr>
        <p:spPr>
          <a:xfrm>
            <a:off x="1403648" y="332656"/>
            <a:ext cx="6552728" cy="1080120"/>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altLang="ru-RU" sz="1600" b="1" dirty="0">
                <a:latin typeface="Times New Roman" pitchFamily="18" charset="0"/>
                <a:cs typeface="Times New Roman" pitchFamily="18" charset="0"/>
              </a:rPr>
              <a:t>Меры по недопущению любой возможности возникновения конфликта интересов</a:t>
            </a:r>
            <a:br>
              <a:rPr lang="ru-RU" altLang="ru-RU" sz="1600" b="1" dirty="0">
                <a:latin typeface="Times New Roman" pitchFamily="18" charset="0"/>
                <a:cs typeface="Times New Roman" pitchFamily="18" charset="0"/>
              </a:rPr>
            </a:br>
            <a:r>
              <a:rPr lang="ru-RU" altLang="ru-RU" sz="1600" dirty="0">
                <a:latin typeface="Times New Roman" pitchFamily="18" charset="0"/>
                <a:cs typeface="Times New Roman" pitchFamily="18" charset="0"/>
              </a:rPr>
              <a:t>(статья 11 Федерального закона </a:t>
            </a:r>
            <a:br>
              <a:rPr lang="ru-RU" altLang="ru-RU" sz="1600" dirty="0">
                <a:latin typeface="Times New Roman" pitchFamily="18" charset="0"/>
                <a:cs typeface="Times New Roman" pitchFamily="18" charset="0"/>
              </a:rPr>
            </a:br>
            <a:r>
              <a:rPr lang="ru-RU" altLang="ru-RU" sz="1600" dirty="0">
                <a:latin typeface="Times New Roman" pitchFamily="18" charset="0"/>
                <a:cs typeface="Times New Roman" pitchFamily="18" charset="0"/>
              </a:rPr>
              <a:t>«О противодействии коррупции»)</a:t>
            </a:r>
          </a:p>
        </p:txBody>
      </p:sp>
      <p:sp>
        <p:nvSpPr>
          <p:cNvPr id="6" name="TextBox 5"/>
          <p:cNvSpPr txBox="1"/>
          <p:nvPr/>
        </p:nvSpPr>
        <p:spPr>
          <a:xfrm>
            <a:off x="4932040" y="1988840"/>
            <a:ext cx="3240360" cy="2339102"/>
          </a:xfrm>
          <a:prstGeom prst="rect">
            <a:avLst/>
          </a:prstGeom>
          <a:noFill/>
        </p:spPr>
        <p:txBody>
          <a:bodyPr wrap="square" rtlCol="0">
            <a:spAutoFit/>
          </a:bodyPr>
          <a:lstStyle/>
          <a:p>
            <a:pPr algn="ctr"/>
            <a:r>
              <a:rPr lang="ru-RU" altLang="ru-RU" sz="1600" b="1" dirty="0">
                <a:solidFill>
                  <a:srgbClr val="000000"/>
                </a:solidFill>
                <a:latin typeface="Times New Roman" pitchFamily="18" charset="0"/>
                <a:cs typeface="Times New Roman" pitchFamily="18" charset="0"/>
              </a:rPr>
              <a:t>Служащий обязан уведомить о возникшем конфликте интересов или о возможности его возникновения, как только станет об этом известно в  </a:t>
            </a:r>
            <a:r>
              <a:rPr lang="ru-RU" altLang="ru-RU" sz="1600" b="1" dirty="0">
                <a:solidFill>
                  <a:srgbClr val="FF0000"/>
                </a:solidFill>
                <a:latin typeface="Times New Roman" pitchFamily="18" charset="0"/>
                <a:cs typeface="Times New Roman" pitchFamily="18" charset="0"/>
              </a:rPr>
              <a:t>порядке, определенном представителем нанимателя (работодателем)</a:t>
            </a:r>
          </a:p>
          <a:p>
            <a:endParaRPr lang="ru-RU" dirty="0"/>
          </a:p>
        </p:txBody>
      </p:sp>
      <p:sp>
        <p:nvSpPr>
          <p:cNvPr id="7" name="Блок-схема: процесс 6"/>
          <p:cNvSpPr/>
          <p:nvPr/>
        </p:nvSpPr>
        <p:spPr>
          <a:xfrm>
            <a:off x="8316416" y="1988840"/>
            <a:ext cx="144016" cy="1440160"/>
          </a:xfrm>
          <a:prstGeom prst="flowChartProces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процесс 7"/>
          <p:cNvSpPr/>
          <p:nvPr/>
        </p:nvSpPr>
        <p:spPr>
          <a:xfrm>
            <a:off x="8316416" y="3717032"/>
            <a:ext cx="144016" cy="216024"/>
          </a:xfrm>
          <a:prstGeom prst="flowChartProces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286" y="1772815"/>
            <a:ext cx="3554650" cy="4890083"/>
          </a:xfrm>
          <a:prstGeom prst="rect">
            <a:avLst/>
          </a:prstGeom>
        </p:spPr>
      </p:pic>
      <p:sp>
        <p:nvSpPr>
          <p:cNvPr id="10" name="Прямоугольник 9"/>
          <p:cNvSpPr/>
          <p:nvPr/>
        </p:nvSpPr>
        <p:spPr>
          <a:xfrm>
            <a:off x="4409982" y="4581128"/>
            <a:ext cx="3546394" cy="172819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indent="342900" algn="ctr"/>
            <a:r>
              <a:rPr lang="ru-RU" sz="1100" dirty="0">
                <a:solidFill>
                  <a:schemeClr val="bg1"/>
                </a:solidFill>
                <a:latin typeface="Times New Roman" pitchFamily="18" charset="0"/>
                <a:cs typeface="Times New Roman" pitchFamily="18" charset="0"/>
              </a:rPr>
              <a:t>За непринятие мер по предотвращению                      и урегулированию конфликта интересов</a:t>
            </a:r>
            <a:r>
              <a:rPr lang="ru-RU" sz="1100" i="1" dirty="0">
                <a:solidFill>
                  <a:schemeClr val="bg1"/>
                </a:solidFill>
                <a:latin typeface="Times New Roman" pitchFamily="18" charset="0"/>
                <a:cs typeface="Times New Roman" pitchFamily="18" charset="0"/>
              </a:rPr>
              <a:t> </a:t>
            </a:r>
            <a:r>
              <a:rPr lang="ru-RU" sz="1100" dirty="0">
                <a:solidFill>
                  <a:schemeClr val="bg1"/>
                </a:solidFill>
                <a:latin typeface="Times New Roman" pitchFamily="18" charset="0"/>
                <a:cs typeface="Times New Roman" pitchFamily="18" charset="0"/>
              </a:rPr>
              <a:t>служащие могут быть привлечены к следующим видам </a:t>
            </a:r>
            <a:r>
              <a:rPr lang="ru-RU" sz="1100" b="1" u="sng" dirty="0">
                <a:solidFill>
                  <a:srgbClr val="FF0000"/>
                </a:solidFill>
                <a:latin typeface="Times New Roman" pitchFamily="18" charset="0"/>
                <a:cs typeface="Times New Roman" pitchFamily="18" charset="0"/>
              </a:rPr>
              <a:t>ДИСЦИПЛИНАРНОЙ  ОТВЕТСТВЕННОСТИ</a:t>
            </a:r>
            <a:r>
              <a:rPr lang="ru-RU" sz="1100" dirty="0">
                <a:solidFill>
                  <a:srgbClr val="FF0000"/>
                </a:solidFill>
                <a:latin typeface="Times New Roman" pitchFamily="18" charset="0"/>
                <a:cs typeface="Times New Roman" pitchFamily="18" charset="0"/>
              </a:rPr>
              <a:t>:</a:t>
            </a:r>
          </a:p>
          <a:p>
            <a:pPr indent="342900"/>
            <a:r>
              <a:rPr lang="ru-RU" sz="1100" dirty="0">
                <a:solidFill>
                  <a:schemeClr val="bg1"/>
                </a:solidFill>
                <a:latin typeface="Times New Roman" pitchFamily="18" charset="0"/>
                <a:cs typeface="Times New Roman" pitchFamily="18" charset="0"/>
              </a:rPr>
              <a:t>- замечание;</a:t>
            </a:r>
          </a:p>
          <a:p>
            <a:pPr indent="342900"/>
            <a:r>
              <a:rPr lang="ru-RU" sz="1100" dirty="0">
                <a:solidFill>
                  <a:schemeClr val="bg1"/>
                </a:solidFill>
                <a:latin typeface="Times New Roman" pitchFamily="18" charset="0"/>
                <a:cs typeface="Times New Roman" pitchFamily="18" charset="0"/>
              </a:rPr>
              <a:t>- выговор;</a:t>
            </a:r>
          </a:p>
          <a:p>
            <a:pPr indent="342900"/>
            <a:r>
              <a:rPr lang="ru-RU" sz="1100" dirty="0">
                <a:solidFill>
                  <a:schemeClr val="bg1"/>
                </a:solidFill>
                <a:latin typeface="Times New Roman" pitchFamily="18" charset="0"/>
                <a:cs typeface="Times New Roman" pitchFamily="18" charset="0"/>
              </a:rPr>
              <a:t>- предупреждение о неполном должностном соответствии;</a:t>
            </a:r>
          </a:p>
          <a:p>
            <a:pPr indent="342900"/>
            <a:r>
              <a:rPr lang="ru-RU" sz="1100" b="1" dirty="0">
                <a:solidFill>
                  <a:srgbClr val="FF0000"/>
                </a:solidFill>
                <a:latin typeface="Times New Roman" pitchFamily="18" charset="0"/>
                <a:cs typeface="Times New Roman" pitchFamily="18" charset="0"/>
              </a:rPr>
              <a:t>- УВОЛЬНЕНИЕ В СВЯЗИ </a:t>
            </a:r>
            <a:endParaRPr lang="ru-RU" sz="1100" dirty="0">
              <a:solidFill>
                <a:srgbClr val="FF0000"/>
              </a:solidFill>
              <a:latin typeface="Times New Roman" pitchFamily="18" charset="0"/>
              <a:cs typeface="Times New Roman" pitchFamily="18" charset="0"/>
            </a:endParaRPr>
          </a:p>
          <a:p>
            <a:pPr indent="342900"/>
            <a:r>
              <a:rPr lang="ru-RU" sz="1100" b="1" dirty="0">
                <a:solidFill>
                  <a:srgbClr val="FF0000"/>
                </a:solidFill>
                <a:latin typeface="Times New Roman" pitchFamily="18" charset="0"/>
                <a:cs typeface="Times New Roman" pitchFamily="18" charset="0"/>
              </a:rPr>
              <a:t>С УТРАТОЙ ДОВЕРИЯ.</a:t>
            </a:r>
            <a:endParaRPr lang="ru-RU" sz="11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4392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25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par>
                          <p:cTn id="8" fill="hold">
                            <p:stCondLst>
                              <p:cond delay="750"/>
                            </p:stCondLst>
                            <p:childTnLst>
                              <p:par>
                                <p:cTn id="9" presetID="42" presetClass="entr" presetSubtype="0" fill="hold" grpId="0" nodeType="afterEffect">
                                  <p:stCondLst>
                                    <p:cond delay="10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16" presetClass="entr" presetSubtype="21" fill="hold" grpId="0" nodeType="withEffect">
                                  <p:stCondLst>
                                    <p:cond delay="100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grpId="0" nodeType="withEffect">
                                  <p:stCondLst>
                                    <p:cond delay="100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par>
                          <p:cTn id="20" fill="hold">
                            <p:stCondLst>
                              <p:cond delay="2750"/>
                            </p:stCondLst>
                            <p:childTnLst>
                              <p:par>
                                <p:cTn id="21" presetID="45" presetClass="entr" presetSubtype="0" fill="hold" nodeType="afterEffect">
                                  <p:stCondLst>
                                    <p:cond delay="275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anim calcmode="lin" valueType="num">
                                      <p:cBhvr>
                                        <p:cTn id="24" dur="2000" fill="hold"/>
                                        <p:tgtEl>
                                          <p:spTgt spid="9"/>
                                        </p:tgtEl>
                                        <p:attrNameLst>
                                          <p:attrName>ppt_w</p:attrName>
                                        </p:attrNameLst>
                                      </p:cBhvr>
                                      <p:tavLst>
                                        <p:tav tm="0" fmla="#ppt_w*sin(2.5*pi*$)">
                                          <p:val>
                                            <p:fltVal val="0"/>
                                          </p:val>
                                        </p:tav>
                                        <p:tav tm="100000">
                                          <p:val>
                                            <p:fltVal val="1"/>
                                          </p:val>
                                        </p:tav>
                                      </p:tavLst>
                                    </p:anim>
                                    <p:anim calcmode="lin" valueType="num">
                                      <p:cBhvr>
                                        <p:cTn id="25" dur="2000" fill="hold"/>
                                        <p:tgtEl>
                                          <p:spTgt spid="9"/>
                                        </p:tgtEl>
                                        <p:attrNameLst>
                                          <p:attrName>ppt_h</p:attrName>
                                        </p:attrNameLst>
                                      </p:cBhvr>
                                      <p:tavLst>
                                        <p:tav tm="0">
                                          <p:val>
                                            <p:strVal val="#ppt_h"/>
                                          </p:val>
                                        </p:tav>
                                        <p:tav tm="100000">
                                          <p:val>
                                            <p:strVal val="#ppt_h"/>
                                          </p:val>
                                        </p:tav>
                                      </p:tavLst>
                                    </p:anim>
                                  </p:childTnLst>
                                </p:cTn>
                              </p:par>
                            </p:childTnLst>
                          </p:cTn>
                        </p:par>
                        <p:par>
                          <p:cTn id="26" fill="hold">
                            <p:stCondLst>
                              <p:cond delay="7500"/>
                            </p:stCondLst>
                            <p:childTnLst>
                              <p:par>
                                <p:cTn id="27" presetID="6" presetClass="emph" presetSubtype="0" fill="hold" grpId="0" nodeType="afterEffect">
                                  <p:stCondLst>
                                    <p:cond delay="1250"/>
                                  </p:stCondLst>
                                  <p:childTnLst>
                                    <p:animScale>
                                      <p:cBhvr>
                                        <p:cTn id="28" dur="2000" fill="hold"/>
                                        <p:tgtEl>
                                          <p:spTgt spid="1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331640" y="260648"/>
            <a:ext cx="6624736"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altLang="ru-RU" sz="1600" b="1" dirty="0">
                <a:latin typeface="Times New Roman" pitchFamily="18" charset="0"/>
                <a:cs typeface="Times New Roman" pitchFamily="18" charset="0"/>
              </a:rPr>
              <a:t>Наиболее вероятные сферы </a:t>
            </a:r>
            <a:r>
              <a:rPr lang="en-US" altLang="ru-RU" sz="1600" b="1" dirty="0" err="1">
                <a:latin typeface="Times New Roman" pitchFamily="18" charset="0"/>
                <a:cs typeface="Times New Roman" pitchFamily="18" charset="0"/>
              </a:rPr>
              <a:t>возникновени</a:t>
            </a:r>
            <a:r>
              <a:rPr lang="ru-RU" altLang="ru-RU" sz="1600" b="1" dirty="0">
                <a:latin typeface="Times New Roman" pitchFamily="18" charset="0"/>
                <a:cs typeface="Times New Roman" pitchFamily="18" charset="0"/>
              </a:rPr>
              <a:t>я</a:t>
            </a:r>
            <a:r>
              <a:rPr lang="en-US" altLang="ru-RU" sz="1600" b="1" dirty="0">
                <a:latin typeface="Times New Roman" pitchFamily="18" charset="0"/>
                <a:cs typeface="Times New Roman" pitchFamily="18" charset="0"/>
              </a:rPr>
              <a:t> </a:t>
            </a:r>
            <a:r>
              <a:rPr lang="en-US" altLang="ru-RU" sz="1600" b="1" dirty="0" err="1">
                <a:latin typeface="Times New Roman" pitchFamily="18" charset="0"/>
                <a:cs typeface="Times New Roman" pitchFamily="18" charset="0"/>
              </a:rPr>
              <a:t>конфликта</a:t>
            </a:r>
            <a:r>
              <a:rPr lang="ru-RU" altLang="ru-RU" sz="1600" b="1" dirty="0">
                <a:latin typeface="Times New Roman" pitchFamily="18" charset="0"/>
                <a:cs typeface="Times New Roman" pitchFamily="18" charset="0"/>
              </a:rPr>
              <a:t> </a:t>
            </a:r>
            <a:r>
              <a:rPr lang="en-US" altLang="ru-RU" sz="1600" b="1" dirty="0" err="1">
                <a:latin typeface="Times New Roman" pitchFamily="18" charset="0"/>
                <a:cs typeface="Times New Roman" pitchFamily="18" charset="0"/>
              </a:rPr>
              <a:t>интересов</a:t>
            </a:r>
            <a:endParaRPr lang="ru-RU" altLang="ru-RU" sz="1600" b="1" dirty="0">
              <a:latin typeface="Times New Roman" pitchFamily="18" charset="0"/>
              <a:cs typeface="Times New Roman" pitchFamily="18" charset="0"/>
            </a:endParaRPr>
          </a:p>
        </p:txBody>
      </p:sp>
      <p:sp>
        <p:nvSpPr>
          <p:cNvPr id="7" name="Заголовок 1"/>
          <p:cNvSpPr txBox="1">
            <a:spLocks/>
          </p:cNvSpPr>
          <p:nvPr/>
        </p:nvSpPr>
        <p:spPr bwMode="auto">
          <a:xfrm>
            <a:off x="108813" y="1017270"/>
            <a:ext cx="8929688"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endParaRPr lang="ru-RU" altLang="ru-RU" sz="2200" b="1">
              <a:solidFill>
                <a:srgbClr val="002F2F"/>
              </a:solidFill>
              <a:latin typeface="Calibri" pitchFamily="34" charset="0"/>
              <a:cs typeface="Calibri" pitchFamily="34" charset="0"/>
            </a:endParaRPr>
          </a:p>
          <a:p>
            <a:r>
              <a:rPr lang="ru-RU" altLang="ru-RU" sz="2200" b="1">
                <a:solidFill>
                  <a:srgbClr val="002F2F"/>
                </a:solidFill>
                <a:latin typeface="Calibri" pitchFamily="34" charset="0"/>
                <a:cs typeface="Calibri" pitchFamily="34" charset="0"/>
              </a:rPr>
              <a:t> </a:t>
            </a:r>
          </a:p>
        </p:txBody>
      </p:sp>
      <p:graphicFrame>
        <p:nvGraphicFramePr>
          <p:cNvPr id="8" name="Схема 7"/>
          <p:cNvGraphicFramePr/>
          <p:nvPr>
            <p:extLst>
              <p:ext uri="{D42A27DB-BD31-4B8C-83A1-F6EECF244321}">
                <p14:modId xmlns:p14="http://schemas.microsoft.com/office/powerpoint/2010/main" val="1438971019"/>
              </p:ext>
            </p:extLst>
          </p:nvPr>
        </p:nvGraphicFramePr>
        <p:xfrm>
          <a:off x="0" y="1028770"/>
          <a:ext cx="8712969" cy="3312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Рисунок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35796" y="1882562"/>
            <a:ext cx="504056" cy="403245"/>
          </a:xfrm>
          <a:prstGeom prst="rect">
            <a:avLst/>
          </a:prstGeom>
        </p:spPr>
      </p:pic>
      <p:pic>
        <p:nvPicPr>
          <p:cNvPr id="10" name="Рисунок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24625" y="4055109"/>
            <a:ext cx="890905" cy="890905"/>
          </a:xfrm>
          <a:prstGeom prst="rect">
            <a:avLst/>
          </a:prstGeom>
        </p:spPr>
      </p:pic>
      <p:sp>
        <p:nvSpPr>
          <p:cNvPr id="11" name="Блок-схема: процесс 10"/>
          <p:cNvSpPr/>
          <p:nvPr/>
        </p:nvSpPr>
        <p:spPr>
          <a:xfrm>
            <a:off x="108813" y="4933418"/>
            <a:ext cx="6911459" cy="72008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ru-RU" sz="1600" dirty="0">
                <a:latin typeface="Times New Roman" pitchFamily="18" charset="0"/>
                <a:cs typeface="Times New Roman" pitchFamily="18" charset="0"/>
              </a:rPr>
              <a:t>Комиссия по соблюдению требований к служебному поведению муниципальных служащих и урегулированию конфликта интересов администрации Симферопольского района </a:t>
            </a:r>
          </a:p>
        </p:txBody>
      </p:sp>
    </p:spTree>
    <p:extLst>
      <p:ext uri="{BB962C8B-B14F-4D97-AF65-F5344CB8AC3E}">
        <p14:creationId xmlns:p14="http://schemas.microsoft.com/office/powerpoint/2010/main" val="146923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250"/>
                                        <p:tgtEl>
                                          <p:spTgt spid="8"/>
                                        </p:tgtEl>
                                      </p:cBhvr>
                                    </p:animEffect>
                                    <p:anim calcmode="lin" valueType="num">
                                      <p:cBhvr>
                                        <p:cTn id="14" dur="1250" fill="hold"/>
                                        <p:tgtEl>
                                          <p:spTgt spid="8"/>
                                        </p:tgtEl>
                                        <p:attrNameLst>
                                          <p:attrName>ppt_x</p:attrName>
                                        </p:attrNameLst>
                                      </p:cBhvr>
                                      <p:tavLst>
                                        <p:tav tm="0">
                                          <p:val>
                                            <p:strVal val="#ppt_x"/>
                                          </p:val>
                                        </p:tav>
                                        <p:tav tm="100000">
                                          <p:val>
                                            <p:strVal val="#ppt_x"/>
                                          </p:val>
                                        </p:tav>
                                      </p:tavLst>
                                    </p:anim>
                                    <p:anim calcmode="lin" valueType="num">
                                      <p:cBhvr>
                                        <p:cTn id="15" dur="125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6" presetClass="emph" presetSubtype="0" fill="hold" nodeType="afterEffect">
                                  <p:stCondLst>
                                    <p:cond delay="0"/>
                                  </p:stCondLst>
                                  <p:childTnLst>
                                    <p:animScale>
                                      <p:cBhvr>
                                        <p:cTn id="18" dur="2000" fill="hold"/>
                                        <p:tgtEl>
                                          <p:spTgt spid="9"/>
                                        </p:tgtEl>
                                      </p:cBhvr>
                                      <p:by x="150000" y="150000"/>
                                    </p:animScale>
                                  </p:childTnLst>
                                </p:cTn>
                              </p:par>
                            </p:childTnLst>
                          </p:cTn>
                        </p:par>
                        <p:par>
                          <p:cTn id="19" fill="hold">
                            <p:stCondLst>
                              <p:cond delay="5000"/>
                            </p:stCondLst>
                            <p:childTnLst>
                              <p:par>
                                <p:cTn id="20" presetID="2" presetClass="entr" presetSubtype="4" fill="hold" nodeType="afterEffect">
                                  <p:stCondLst>
                                    <p:cond delay="50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grpId="0" nodeType="afterEffect">
                                  <p:stCondLst>
                                    <p:cond delay="17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8" grpId="0">
        <p:bldAsOne/>
      </p:bldGraphic>
      <p:bldP spid="11" grpId="0" animBg="1"/>
    </p:bldLst>
  </p:timing>
</p:sld>
</file>

<file path=ppt/theme/theme1.xml><?xml version="1.0" encoding="utf-8"?>
<a:theme xmlns:a="http://schemas.openxmlformats.org/drawingml/2006/main" name="Воздушный поток">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1402</TotalTime>
  <Words>1077</Words>
  <Application>Microsoft Office PowerPoint</Application>
  <PresentationFormat>Экран (4:3)</PresentationFormat>
  <Paragraphs>102</Paragraphs>
  <Slides>11</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Georgia</vt:lpstr>
      <vt:lpstr>Times New Roman</vt:lpstr>
      <vt:lpstr>Trebuchet MS</vt:lpstr>
      <vt:lpstr>Воздушный поток</vt:lpstr>
      <vt:lpstr>Презентация PowerPoint</vt:lpstr>
      <vt:lpstr>Презентация PowerPoint</vt:lpstr>
      <vt:lpstr>Виды коррупции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Внимание!</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Sasha</dc:creator>
  <cp:lastModifiedBy>Adm</cp:lastModifiedBy>
  <cp:revision>51</cp:revision>
  <dcterms:created xsi:type="dcterms:W3CDTF">2019-11-06T10:36:41Z</dcterms:created>
  <dcterms:modified xsi:type="dcterms:W3CDTF">2021-12-08T08:01:15Z</dcterms:modified>
</cp:coreProperties>
</file>