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26"/>
  </p:notesMasterIdLst>
  <p:handoutMasterIdLst>
    <p:handoutMasterId r:id="rId27"/>
  </p:handoutMasterIdLst>
  <p:sldIdLst>
    <p:sldId id="324" r:id="rId2"/>
    <p:sldId id="261" r:id="rId3"/>
    <p:sldId id="269" r:id="rId4"/>
    <p:sldId id="282" r:id="rId5"/>
    <p:sldId id="287" r:id="rId6"/>
    <p:sldId id="290" r:id="rId7"/>
    <p:sldId id="310" r:id="rId8"/>
    <p:sldId id="311" r:id="rId9"/>
    <p:sldId id="291" r:id="rId10"/>
    <p:sldId id="292" r:id="rId11"/>
    <p:sldId id="294" r:id="rId12"/>
    <p:sldId id="293" r:id="rId13"/>
    <p:sldId id="295" r:id="rId14"/>
    <p:sldId id="296" r:id="rId15"/>
    <p:sldId id="299" r:id="rId16"/>
    <p:sldId id="300" r:id="rId17"/>
    <p:sldId id="302" r:id="rId18"/>
    <p:sldId id="323" r:id="rId19"/>
    <p:sldId id="319" r:id="rId20"/>
    <p:sldId id="318" r:id="rId21"/>
    <p:sldId id="327" r:id="rId22"/>
    <p:sldId id="320" r:id="rId23"/>
    <p:sldId id="321" r:id="rId24"/>
    <p:sldId id="322" r:id="rId2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ACAC"/>
    <a:srgbClr val="E6E6E6"/>
    <a:srgbClr val="000099"/>
    <a:srgbClr val="FED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02" autoAdjust="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microsoft.com/office/2007/relationships/hdphoto" Target="../media/hdphoto1.wdp"/><Relationship Id="rId1" Type="http://schemas.openxmlformats.org/officeDocument/2006/relationships/image" Target="../media/image3.png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diagrams/_rels/drawing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microsoft.com/office/2007/relationships/hdphoto" Target="../media/hdphoto1.wdp"/><Relationship Id="rId1" Type="http://schemas.openxmlformats.org/officeDocument/2006/relationships/image" Target="../media/image3.png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7FCF9F-6D71-4E53-8BF1-14A89614BBFD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DA1595-F20D-4059-8E35-56C6B306C053}">
      <dgm:prSet phldrT="[Текст]" custT="1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b="1" dirty="0" smtClean="0"/>
            <a:t>ВИДЫ ГОСУДАРСТВЕННОЙ ПОДДЕРЖКИ В РЕСПУБЛИКЕ КРЫМ ДЛЯ СУБЪЕКТОВ МАЛОГО ПРЕДПРИНИМАТЕЛЬСТВА, ЗАРЕГИСТРИРОВАННЫХ НА СЕЛЬСКОЙ ТЕРРИТОРИИ  РЕСПУБЛИКИ КРЫМ</a:t>
          </a:r>
          <a:endParaRPr lang="ru-RU" sz="1200" b="1" dirty="0"/>
        </a:p>
      </dgm:t>
    </dgm:pt>
    <dgm:pt modelId="{77FBD033-84DB-4399-9F86-98F9E820C285}" type="parTrans" cxnId="{D38ED9DE-9445-470E-B3CA-38CFFAEBFCE4}">
      <dgm:prSet/>
      <dgm:spPr/>
      <dgm:t>
        <a:bodyPr/>
        <a:lstStyle/>
        <a:p>
          <a:endParaRPr lang="ru-RU"/>
        </a:p>
      </dgm:t>
    </dgm:pt>
    <dgm:pt modelId="{0A56EDE2-3FC7-4134-9601-97653AE67320}" type="sibTrans" cxnId="{D38ED9DE-9445-470E-B3CA-38CFFAEBFCE4}">
      <dgm:prSet/>
      <dgm:spPr/>
      <dgm:t>
        <a:bodyPr/>
        <a:lstStyle/>
        <a:p>
          <a:endParaRPr lang="ru-RU"/>
        </a:p>
      </dgm:t>
    </dgm:pt>
    <dgm:pt modelId="{EDD02421-079C-4057-AAEF-5B970B211922}">
      <dgm:prSet phldrT="[Текст]" custT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13000"/>
                    </a14:imgEffect>
                    <a14:imgEffect>
                      <a14:brightnessContrast bright="-25000" contrast="-22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</a:rPr>
            <a:t>ПОДДЕРЖКА ЧЛЕНОВ </a:t>
          </a:r>
          <a:r>
            <a:rPr lang="ru-RU" sz="1400" b="1" dirty="0" err="1" smtClean="0">
              <a:solidFill>
                <a:schemeClr val="bg1"/>
              </a:solidFill>
            </a:rPr>
            <a:t>СПоК</a:t>
          </a:r>
          <a:r>
            <a:rPr lang="ru-RU" sz="1400" b="1" dirty="0" smtClean="0">
              <a:solidFill>
                <a:schemeClr val="bg1"/>
              </a:solidFill>
            </a:rPr>
            <a:t> </a:t>
          </a:r>
        </a:p>
        <a:p>
          <a:r>
            <a:rPr lang="ru-RU" sz="1400" b="1" dirty="0" smtClean="0">
              <a:solidFill>
                <a:schemeClr val="bg1"/>
              </a:solidFill>
            </a:rPr>
            <a:t>(крестьянских (фермерских) хозяйств, личных подсобных хозяйств, индивидуальных предпринимателей –</a:t>
          </a:r>
          <a:r>
            <a:rPr lang="ru-RU" sz="1400" b="1" dirty="0" err="1" smtClean="0">
              <a:solidFill>
                <a:schemeClr val="bg1"/>
              </a:solidFill>
            </a:rPr>
            <a:t>сельхозтоваропроизводителей</a:t>
          </a:r>
          <a:r>
            <a:rPr lang="ru-RU" sz="1400" b="1" dirty="0" smtClean="0">
              <a:solidFill>
                <a:schemeClr val="bg1"/>
              </a:solidFill>
            </a:rPr>
            <a:t>)</a:t>
          </a:r>
          <a:endParaRPr lang="ru-RU" sz="1400" b="1" dirty="0">
            <a:solidFill>
              <a:schemeClr val="bg1"/>
            </a:solidFill>
          </a:endParaRPr>
        </a:p>
      </dgm:t>
    </dgm:pt>
    <dgm:pt modelId="{4306DEC2-D69D-4A3B-8BDD-1FC06377ED72}" type="parTrans" cxnId="{BE250E53-8824-4A4F-A087-215BE869C037}">
      <dgm:prSet/>
      <dgm:spPr/>
      <dgm:t>
        <a:bodyPr/>
        <a:lstStyle/>
        <a:p>
          <a:endParaRPr lang="ru-RU"/>
        </a:p>
      </dgm:t>
    </dgm:pt>
    <dgm:pt modelId="{B918B57D-3DAF-457A-9A94-2CFC5C120D7B}" type="sibTrans" cxnId="{BE250E53-8824-4A4F-A087-215BE869C037}">
      <dgm:prSet/>
      <dgm:spPr/>
      <dgm:t>
        <a:bodyPr/>
        <a:lstStyle/>
        <a:p>
          <a:endParaRPr lang="ru-RU"/>
        </a:p>
      </dgm:t>
    </dgm:pt>
    <dgm:pt modelId="{62C7CE2A-2849-4AAC-88AA-EB524E7A9452}">
      <dgm:prSet phldrT="[Текст]" custT="1"/>
      <dgm:spPr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1000"/>
                    </a14:imgEffect>
                    <a14:imgEffect>
                      <a14:brightnessContrast bright="-7000" contrast="-8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</a:rPr>
            <a:t>ПОДДЕРЖКА НАЧИНАЮЩИХ ФЕРМЕРОВ </a:t>
          </a:r>
          <a:endParaRPr lang="ru-RU" sz="1400" b="1" dirty="0">
            <a:solidFill>
              <a:schemeClr val="bg1"/>
            </a:solidFill>
          </a:endParaRPr>
        </a:p>
      </dgm:t>
    </dgm:pt>
    <dgm:pt modelId="{7745F744-2C89-49AC-A31E-50F8E8AEB164}" type="parTrans" cxnId="{1DEB7413-E84E-47B5-B010-8F2FD58771FF}">
      <dgm:prSet/>
      <dgm:spPr/>
      <dgm:t>
        <a:bodyPr/>
        <a:lstStyle/>
        <a:p>
          <a:endParaRPr lang="ru-RU"/>
        </a:p>
      </dgm:t>
    </dgm:pt>
    <dgm:pt modelId="{A8C1B029-F03B-4B6C-88C3-A9076C915E1D}" type="sibTrans" cxnId="{1DEB7413-E84E-47B5-B010-8F2FD58771FF}">
      <dgm:prSet/>
      <dgm:spPr/>
      <dgm:t>
        <a:bodyPr/>
        <a:lstStyle/>
        <a:p>
          <a:endParaRPr lang="ru-RU"/>
        </a:p>
      </dgm:t>
    </dgm:pt>
    <dgm:pt modelId="{F8EDFFBF-70EA-496D-95E8-FB2478D6CF7E}">
      <dgm:prSet phldrT="[Текст]" custT="1"/>
      <dgm:spPr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35000"/>
                    </a14:imgEffect>
                    <a14:imgEffect>
                      <a14:brightnessContrast bright="-23000" contrast="-29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</a:rPr>
            <a:t>ПОДДЕРЖКА СЕМЕЙНЫХ ФЕРМ</a:t>
          </a:r>
          <a:endParaRPr lang="ru-RU" sz="1400" b="1" dirty="0">
            <a:solidFill>
              <a:schemeClr val="bg1"/>
            </a:solidFill>
          </a:endParaRPr>
        </a:p>
      </dgm:t>
    </dgm:pt>
    <dgm:pt modelId="{E1FB6562-5F42-4B2F-8DFC-A61A77DAB253}" type="parTrans" cxnId="{95C0689E-2C30-4CDB-8B1E-D5669CC6916B}">
      <dgm:prSet/>
      <dgm:spPr/>
      <dgm:t>
        <a:bodyPr/>
        <a:lstStyle/>
        <a:p>
          <a:endParaRPr lang="ru-RU"/>
        </a:p>
      </dgm:t>
    </dgm:pt>
    <dgm:pt modelId="{1C763A5F-84E5-4808-8775-E58C57F8EF2B}" type="sibTrans" cxnId="{95C0689E-2C30-4CDB-8B1E-D5669CC6916B}">
      <dgm:prSet/>
      <dgm:spPr/>
      <dgm:t>
        <a:bodyPr/>
        <a:lstStyle/>
        <a:p>
          <a:endParaRPr lang="ru-RU"/>
        </a:p>
      </dgm:t>
    </dgm:pt>
    <dgm:pt modelId="{E5466853-0522-4C32-861B-B44746254F87}">
      <dgm:prSet phldrT="[Текст]" custT="1"/>
      <dgm:spPr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37000"/>
                    </a14:imgEffect>
                    <a14:imgEffect>
                      <a14:brightnessContrast bright="-19000" contrast="1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ru-RU" sz="1400" b="1" baseline="0" dirty="0" smtClean="0">
              <a:solidFill>
                <a:schemeClr val="bg1"/>
              </a:solidFill>
            </a:rPr>
            <a:t>ПОДДЕРЖКА СЕЛЬСКОХОЗЯЙСТВЕННЫХ ПОТРЕБИТЕЛЬСКИХ КООПЕРАТИВОВ</a:t>
          </a:r>
          <a:endParaRPr lang="ru-RU" sz="1400" b="1" baseline="0" dirty="0">
            <a:solidFill>
              <a:schemeClr val="bg1"/>
            </a:solidFill>
          </a:endParaRPr>
        </a:p>
      </dgm:t>
    </dgm:pt>
    <dgm:pt modelId="{9058E175-A3D9-4201-86C4-9FC7794DF45A}" type="parTrans" cxnId="{81B32B95-35A7-4403-89E7-E9DFC9E9096A}">
      <dgm:prSet/>
      <dgm:spPr/>
      <dgm:t>
        <a:bodyPr/>
        <a:lstStyle/>
        <a:p>
          <a:endParaRPr lang="ru-RU"/>
        </a:p>
      </dgm:t>
    </dgm:pt>
    <dgm:pt modelId="{8926AF84-828E-49DE-B82C-919B85AC10D1}" type="sibTrans" cxnId="{81B32B95-35A7-4403-89E7-E9DFC9E9096A}">
      <dgm:prSet/>
      <dgm:spPr/>
      <dgm:t>
        <a:bodyPr/>
        <a:lstStyle/>
        <a:p>
          <a:endParaRPr lang="ru-RU"/>
        </a:p>
      </dgm:t>
    </dgm:pt>
    <dgm:pt modelId="{4444CC2E-F416-4F46-99A4-7F7F1D3F7343}" type="pres">
      <dgm:prSet presAssocID="{177FCF9F-6D71-4E53-8BF1-14A89614BBF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CFA0C8-FDE9-44CF-B971-208BFFE03040}" type="pres">
      <dgm:prSet presAssocID="{177FCF9F-6D71-4E53-8BF1-14A89614BBFD}" presName="matrix" presStyleCnt="0"/>
      <dgm:spPr/>
    </dgm:pt>
    <dgm:pt modelId="{21367E57-7661-4CD5-93FB-179274E38311}" type="pres">
      <dgm:prSet presAssocID="{177FCF9F-6D71-4E53-8BF1-14A89614BBFD}" presName="tile1" presStyleLbl="node1" presStyleIdx="0" presStyleCnt="4"/>
      <dgm:spPr/>
      <dgm:t>
        <a:bodyPr/>
        <a:lstStyle/>
        <a:p>
          <a:endParaRPr lang="ru-RU"/>
        </a:p>
      </dgm:t>
    </dgm:pt>
    <dgm:pt modelId="{B3EC513E-374F-4B04-899B-E7133589E016}" type="pres">
      <dgm:prSet presAssocID="{177FCF9F-6D71-4E53-8BF1-14A89614BBF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C14A8E-00EA-4A65-8725-1C960ED941B9}" type="pres">
      <dgm:prSet presAssocID="{177FCF9F-6D71-4E53-8BF1-14A89614BBFD}" presName="tile2" presStyleLbl="node1" presStyleIdx="1" presStyleCnt="4" custLinFactNeighborX="3786" custLinFactNeighborY="0"/>
      <dgm:spPr/>
      <dgm:t>
        <a:bodyPr/>
        <a:lstStyle/>
        <a:p>
          <a:endParaRPr lang="ru-RU"/>
        </a:p>
      </dgm:t>
    </dgm:pt>
    <dgm:pt modelId="{192E6334-82F6-4098-8D63-9AAD448251CA}" type="pres">
      <dgm:prSet presAssocID="{177FCF9F-6D71-4E53-8BF1-14A89614BBF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B5D691-7A35-4D03-BF2B-DA729023FDE0}" type="pres">
      <dgm:prSet presAssocID="{177FCF9F-6D71-4E53-8BF1-14A89614BBFD}" presName="tile3" presStyleLbl="node1" presStyleIdx="2" presStyleCnt="4" custScaleY="99174" custLinFactNeighborX="200" custLinFactNeighborY="-1906"/>
      <dgm:spPr/>
      <dgm:t>
        <a:bodyPr/>
        <a:lstStyle/>
        <a:p>
          <a:endParaRPr lang="ru-RU"/>
        </a:p>
      </dgm:t>
    </dgm:pt>
    <dgm:pt modelId="{96D00DA1-3584-442B-90DE-80702089CA32}" type="pres">
      <dgm:prSet presAssocID="{177FCF9F-6D71-4E53-8BF1-14A89614BBF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18E53-F823-494C-947D-C91AE782F68C}" type="pres">
      <dgm:prSet presAssocID="{177FCF9F-6D71-4E53-8BF1-14A89614BBFD}" presName="tile4" presStyleLbl="node1" presStyleIdx="3" presStyleCnt="4"/>
      <dgm:spPr/>
      <dgm:t>
        <a:bodyPr/>
        <a:lstStyle/>
        <a:p>
          <a:endParaRPr lang="ru-RU"/>
        </a:p>
      </dgm:t>
    </dgm:pt>
    <dgm:pt modelId="{93FA475B-CA31-4703-AD3D-E597BF613F8F}" type="pres">
      <dgm:prSet presAssocID="{177FCF9F-6D71-4E53-8BF1-14A89614BBF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58B34-AD4E-4940-A5E3-0361C1D89050}" type="pres">
      <dgm:prSet presAssocID="{177FCF9F-6D71-4E53-8BF1-14A89614BBFD}" presName="centerTile" presStyleLbl="fgShp" presStyleIdx="0" presStyleCnt="1" custScaleX="144654" custScaleY="137723" custLinFactNeighborX="0" custLinFactNeighborY="687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D38ED9DE-9445-470E-B3CA-38CFFAEBFCE4}" srcId="{177FCF9F-6D71-4E53-8BF1-14A89614BBFD}" destId="{2BDA1595-F20D-4059-8E35-56C6B306C053}" srcOrd="0" destOrd="0" parTransId="{77FBD033-84DB-4399-9F86-98F9E820C285}" sibTransId="{0A56EDE2-3FC7-4134-9601-97653AE67320}"/>
    <dgm:cxn modelId="{AC52894E-3C9F-4B2C-9056-6E97D32ABBF0}" type="presOf" srcId="{177FCF9F-6D71-4E53-8BF1-14A89614BBFD}" destId="{4444CC2E-F416-4F46-99A4-7F7F1D3F7343}" srcOrd="0" destOrd="0" presId="urn:microsoft.com/office/officeart/2005/8/layout/matrix1"/>
    <dgm:cxn modelId="{81B32B95-35A7-4403-89E7-E9DFC9E9096A}" srcId="{2BDA1595-F20D-4059-8E35-56C6B306C053}" destId="{E5466853-0522-4C32-861B-B44746254F87}" srcOrd="3" destOrd="0" parTransId="{9058E175-A3D9-4201-86C4-9FC7794DF45A}" sibTransId="{8926AF84-828E-49DE-B82C-919B85AC10D1}"/>
    <dgm:cxn modelId="{92153CB6-BA4B-404C-BD58-1C0F5656C89C}" type="presOf" srcId="{EDD02421-079C-4057-AAEF-5B970B211922}" destId="{B3EC513E-374F-4B04-899B-E7133589E016}" srcOrd="1" destOrd="0" presId="urn:microsoft.com/office/officeart/2005/8/layout/matrix1"/>
    <dgm:cxn modelId="{CDE1B8AF-3C0D-48A3-8E71-844A36DA540C}" type="presOf" srcId="{2BDA1595-F20D-4059-8E35-56C6B306C053}" destId="{F8458B34-AD4E-4940-A5E3-0361C1D89050}" srcOrd="0" destOrd="0" presId="urn:microsoft.com/office/officeart/2005/8/layout/matrix1"/>
    <dgm:cxn modelId="{BE250E53-8824-4A4F-A087-215BE869C037}" srcId="{2BDA1595-F20D-4059-8E35-56C6B306C053}" destId="{EDD02421-079C-4057-AAEF-5B970B211922}" srcOrd="0" destOrd="0" parTransId="{4306DEC2-D69D-4A3B-8BDD-1FC06377ED72}" sibTransId="{B918B57D-3DAF-457A-9A94-2CFC5C120D7B}"/>
    <dgm:cxn modelId="{4FCAF64B-2B6A-46F2-AF0A-6A3C83C928C6}" type="presOf" srcId="{F8EDFFBF-70EA-496D-95E8-FB2478D6CF7E}" destId="{96D00DA1-3584-442B-90DE-80702089CA32}" srcOrd="1" destOrd="0" presId="urn:microsoft.com/office/officeart/2005/8/layout/matrix1"/>
    <dgm:cxn modelId="{1DEB7413-E84E-47B5-B010-8F2FD58771FF}" srcId="{2BDA1595-F20D-4059-8E35-56C6B306C053}" destId="{62C7CE2A-2849-4AAC-88AA-EB524E7A9452}" srcOrd="1" destOrd="0" parTransId="{7745F744-2C89-49AC-A31E-50F8E8AEB164}" sibTransId="{A8C1B029-F03B-4B6C-88C3-A9076C915E1D}"/>
    <dgm:cxn modelId="{8DABBF25-1315-4A74-94B1-28D9167DD96B}" type="presOf" srcId="{EDD02421-079C-4057-AAEF-5B970B211922}" destId="{21367E57-7661-4CD5-93FB-179274E38311}" srcOrd="0" destOrd="0" presId="urn:microsoft.com/office/officeart/2005/8/layout/matrix1"/>
    <dgm:cxn modelId="{FE349F6C-8E7E-4F80-BA5E-89EB00F0C3EA}" type="presOf" srcId="{E5466853-0522-4C32-861B-B44746254F87}" destId="{07418E53-F823-494C-947D-C91AE782F68C}" srcOrd="0" destOrd="0" presId="urn:microsoft.com/office/officeart/2005/8/layout/matrix1"/>
    <dgm:cxn modelId="{2B018828-C75A-47E0-8CCA-2456A2ACE685}" type="presOf" srcId="{62C7CE2A-2849-4AAC-88AA-EB524E7A9452}" destId="{192E6334-82F6-4098-8D63-9AAD448251CA}" srcOrd="1" destOrd="0" presId="urn:microsoft.com/office/officeart/2005/8/layout/matrix1"/>
    <dgm:cxn modelId="{A0F512F1-633E-4019-8E74-0E9F84844401}" type="presOf" srcId="{E5466853-0522-4C32-861B-B44746254F87}" destId="{93FA475B-CA31-4703-AD3D-E597BF613F8F}" srcOrd="1" destOrd="0" presId="urn:microsoft.com/office/officeart/2005/8/layout/matrix1"/>
    <dgm:cxn modelId="{B493A565-D2D5-4D83-92C3-02390CA40B9A}" type="presOf" srcId="{F8EDFFBF-70EA-496D-95E8-FB2478D6CF7E}" destId="{DCB5D691-7A35-4D03-BF2B-DA729023FDE0}" srcOrd="0" destOrd="0" presId="urn:microsoft.com/office/officeart/2005/8/layout/matrix1"/>
    <dgm:cxn modelId="{DD93049A-9C41-48A2-AF5C-0DF5B0B0CF73}" type="presOf" srcId="{62C7CE2A-2849-4AAC-88AA-EB524E7A9452}" destId="{AAC14A8E-00EA-4A65-8725-1C960ED941B9}" srcOrd="0" destOrd="0" presId="urn:microsoft.com/office/officeart/2005/8/layout/matrix1"/>
    <dgm:cxn modelId="{95C0689E-2C30-4CDB-8B1E-D5669CC6916B}" srcId="{2BDA1595-F20D-4059-8E35-56C6B306C053}" destId="{F8EDFFBF-70EA-496D-95E8-FB2478D6CF7E}" srcOrd="2" destOrd="0" parTransId="{E1FB6562-5F42-4B2F-8DFC-A61A77DAB253}" sibTransId="{1C763A5F-84E5-4808-8775-E58C57F8EF2B}"/>
    <dgm:cxn modelId="{E0B2C830-B35E-4BF0-A27F-A4A598D0A524}" type="presParOf" srcId="{4444CC2E-F416-4F46-99A4-7F7F1D3F7343}" destId="{43CFA0C8-FDE9-44CF-B971-208BFFE03040}" srcOrd="0" destOrd="0" presId="urn:microsoft.com/office/officeart/2005/8/layout/matrix1"/>
    <dgm:cxn modelId="{9064989D-63A3-4336-931A-BAB88035C9F6}" type="presParOf" srcId="{43CFA0C8-FDE9-44CF-B971-208BFFE03040}" destId="{21367E57-7661-4CD5-93FB-179274E38311}" srcOrd="0" destOrd="0" presId="urn:microsoft.com/office/officeart/2005/8/layout/matrix1"/>
    <dgm:cxn modelId="{7E8B90EA-DA66-4C39-AA56-A44AC78B243F}" type="presParOf" srcId="{43CFA0C8-FDE9-44CF-B971-208BFFE03040}" destId="{B3EC513E-374F-4B04-899B-E7133589E016}" srcOrd="1" destOrd="0" presId="urn:microsoft.com/office/officeart/2005/8/layout/matrix1"/>
    <dgm:cxn modelId="{91480485-A563-408C-BD8F-93139E23EF47}" type="presParOf" srcId="{43CFA0C8-FDE9-44CF-B971-208BFFE03040}" destId="{AAC14A8E-00EA-4A65-8725-1C960ED941B9}" srcOrd="2" destOrd="0" presId="urn:microsoft.com/office/officeart/2005/8/layout/matrix1"/>
    <dgm:cxn modelId="{6627A0EE-13E9-4241-9019-718D1C306144}" type="presParOf" srcId="{43CFA0C8-FDE9-44CF-B971-208BFFE03040}" destId="{192E6334-82F6-4098-8D63-9AAD448251CA}" srcOrd="3" destOrd="0" presId="urn:microsoft.com/office/officeart/2005/8/layout/matrix1"/>
    <dgm:cxn modelId="{D21484C6-C77F-418D-961B-F8BC3848A30E}" type="presParOf" srcId="{43CFA0C8-FDE9-44CF-B971-208BFFE03040}" destId="{DCB5D691-7A35-4D03-BF2B-DA729023FDE0}" srcOrd="4" destOrd="0" presId="urn:microsoft.com/office/officeart/2005/8/layout/matrix1"/>
    <dgm:cxn modelId="{96695928-97F7-44D2-A23B-8DCA48AB896D}" type="presParOf" srcId="{43CFA0C8-FDE9-44CF-B971-208BFFE03040}" destId="{96D00DA1-3584-442B-90DE-80702089CA32}" srcOrd="5" destOrd="0" presId="urn:microsoft.com/office/officeart/2005/8/layout/matrix1"/>
    <dgm:cxn modelId="{D359694F-7C35-4FFB-8131-A89DAD75F968}" type="presParOf" srcId="{43CFA0C8-FDE9-44CF-B971-208BFFE03040}" destId="{07418E53-F823-494C-947D-C91AE782F68C}" srcOrd="6" destOrd="0" presId="urn:microsoft.com/office/officeart/2005/8/layout/matrix1"/>
    <dgm:cxn modelId="{FF424EF4-7EB8-4026-9766-2DAF7C2D6DD6}" type="presParOf" srcId="{43CFA0C8-FDE9-44CF-B971-208BFFE03040}" destId="{93FA475B-CA31-4703-AD3D-E597BF613F8F}" srcOrd="7" destOrd="0" presId="urn:microsoft.com/office/officeart/2005/8/layout/matrix1"/>
    <dgm:cxn modelId="{5AD7540D-4D2D-42E0-B54D-8D555933F584}" type="presParOf" srcId="{4444CC2E-F416-4F46-99A4-7F7F1D3F7343}" destId="{F8458B34-AD4E-4940-A5E3-0361C1D8905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67E57-7661-4CD5-93FB-179274E38311}">
      <dsp:nvSpPr>
        <dsp:cNvPr id="0" name=""/>
        <dsp:cNvSpPr/>
      </dsp:nvSpPr>
      <dsp:spPr>
        <a:xfrm rot="16200000">
          <a:off x="702077" y="-702077"/>
          <a:ext cx="2412268" cy="3816423"/>
        </a:xfrm>
        <a:prstGeom prst="round1Rect">
          <a:avLst/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13000"/>
                    </a14:imgEffect>
                    <a14:imgEffect>
                      <a14:brightnessContrast bright="-25000" contrast="-22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ПОДДЕРЖКА ЧЛЕНОВ </a:t>
          </a:r>
          <a:r>
            <a:rPr lang="ru-RU" sz="1400" b="1" kern="1200" dirty="0" err="1" smtClean="0">
              <a:solidFill>
                <a:schemeClr val="bg1"/>
              </a:solidFill>
            </a:rPr>
            <a:t>СПоК</a:t>
          </a:r>
          <a:r>
            <a:rPr lang="ru-RU" sz="1400" b="1" kern="1200" dirty="0" smtClean="0">
              <a:solidFill>
                <a:schemeClr val="bg1"/>
              </a:solidFill>
            </a:rPr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(крестьянских (фермерских) хозяйств, личных подсобных хозяйств, индивидуальных предпринимателей –</a:t>
          </a:r>
          <a:r>
            <a:rPr lang="ru-RU" sz="1400" b="1" kern="1200" dirty="0" err="1" smtClean="0">
              <a:solidFill>
                <a:schemeClr val="bg1"/>
              </a:solidFill>
            </a:rPr>
            <a:t>сельхозтоваропроизводителей</a:t>
          </a:r>
          <a:r>
            <a:rPr lang="ru-RU" sz="1400" b="1" kern="1200" dirty="0" smtClean="0">
              <a:solidFill>
                <a:schemeClr val="bg1"/>
              </a:solidFill>
            </a:rPr>
            <a:t>)</a:t>
          </a:r>
          <a:endParaRPr lang="ru-RU" sz="1400" b="1" kern="1200" dirty="0">
            <a:solidFill>
              <a:schemeClr val="bg1"/>
            </a:solidFill>
          </a:endParaRPr>
        </a:p>
      </dsp:txBody>
      <dsp:txXfrm rot="5400000">
        <a:off x="0" y="0"/>
        <a:ext cx="3816423" cy="1809201"/>
      </dsp:txXfrm>
    </dsp:sp>
    <dsp:sp modelId="{AAC14A8E-00EA-4A65-8725-1C960ED941B9}">
      <dsp:nvSpPr>
        <dsp:cNvPr id="0" name=""/>
        <dsp:cNvSpPr/>
      </dsp:nvSpPr>
      <dsp:spPr>
        <a:xfrm>
          <a:off x="3816423" y="0"/>
          <a:ext cx="3816423" cy="2412268"/>
        </a:xfrm>
        <a:prstGeom prst="round1Rect">
          <a:avLst/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1000"/>
                    </a14:imgEffect>
                    <a14:imgEffect>
                      <a14:brightnessContrast bright="-7000" contrast="-8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ПОДДЕРЖКА НАЧИНАЮЩИХ ФЕРМЕРОВ 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3816423" y="0"/>
        <a:ext cx="3816423" cy="1809201"/>
      </dsp:txXfrm>
    </dsp:sp>
    <dsp:sp modelId="{DCB5D691-7A35-4D03-BF2B-DA729023FDE0}">
      <dsp:nvSpPr>
        <dsp:cNvPr id="0" name=""/>
        <dsp:cNvSpPr/>
      </dsp:nvSpPr>
      <dsp:spPr>
        <a:xfrm rot="10800000">
          <a:off x="7632" y="2376252"/>
          <a:ext cx="3816423" cy="2392342"/>
        </a:xfrm>
        <a:prstGeom prst="round1Rect">
          <a:avLst/>
        </a:prstGeom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35000"/>
                    </a14:imgEffect>
                    <a14:imgEffect>
                      <a14:brightnessContrast bright="-23000" contrast="-29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ПОДДЕРЖКА СЕМЕЙНЫХ ФЕРМ</a:t>
          </a:r>
          <a:endParaRPr lang="ru-RU" sz="1400" b="1" kern="1200" dirty="0">
            <a:solidFill>
              <a:schemeClr val="bg1"/>
            </a:solidFill>
          </a:endParaRPr>
        </a:p>
      </dsp:txBody>
      <dsp:txXfrm rot="10800000">
        <a:off x="7632" y="2974338"/>
        <a:ext cx="3816423" cy="1794256"/>
      </dsp:txXfrm>
    </dsp:sp>
    <dsp:sp modelId="{07418E53-F823-494C-947D-C91AE782F68C}">
      <dsp:nvSpPr>
        <dsp:cNvPr id="0" name=""/>
        <dsp:cNvSpPr/>
      </dsp:nvSpPr>
      <dsp:spPr>
        <a:xfrm rot="5400000">
          <a:off x="4518501" y="1710190"/>
          <a:ext cx="2412268" cy="3816423"/>
        </a:xfrm>
        <a:prstGeom prst="round1Rect">
          <a:avLst/>
        </a:prstGeom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37000"/>
                    </a14:imgEffect>
                    <a14:imgEffect>
                      <a14:brightnessContrast bright="-19000" contrast="1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 smtClean="0">
              <a:solidFill>
                <a:schemeClr val="bg1"/>
              </a:solidFill>
            </a:rPr>
            <a:t>ПОДДЕРЖКА СЕЛЬСКОХОЗЯЙСТВЕННЫХ ПОТРЕБИТЕЛЬСКИХ КООПЕРАТИВОВ</a:t>
          </a:r>
          <a:endParaRPr lang="ru-RU" sz="1400" b="1" kern="1200" baseline="0" dirty="0">
            <a:solidFill>
              <a:schemeClr val="bg1"/>
            </a:solidFill>
          </a:endParaRPr>
        </a:p>
      </dsp:txBody>
      <dsp:txXfrm rot="-5400000">
        <a:off x="3816423" y="3015334"/>
        <a:ext cx="3816423" cy="1809201"/>
      </dsp:txXfrm>
    </dsp:sp>
    <dsp:sp modelId="{F8458B34-AD4E-4940-A5E3-0361C1D89050}">
      <dsp:nvSpPr>
        <dsp:cNvPr id="0" name=""/>
        <dsp:cNvSpPr/>
      </dsp:nvSpPr>
      <dsp:spPr>
        <a:xfrm>
          <a:off x="2160240" y="1664567"/>
          <a:ext cx="3312365" cy="1661123"/>
        </a:xfrm>
        <a:prstGeom prst="roundRect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ВИДЫ ГОСУДАРСТВЕННОЙ ПОДДЕРЖКИ В РЕСПУБЛИКЕ КРЫМ ДЛЯ СУБЪЕКТОВ МАЛОГО ПРЕДПРИНИМАТЕЛЬСТВА, ЗАРЕГИСТРИРОВАННЫХ НА СЕЛЬСКОЙ ТЕРРИТОРИИ  РЕСПУБЛИКИ КРЫМ</a:t>
          </a:r>
          <a:endParaRPr lang="ru-RU" sz="1200" b="1" kern="1200" dirty="0"/>
        </a:p>
      </dsp:txBody>
      <dsp:txXfrm>
        <a:off x="2241329" y="1745656"/>
        <a:ext cx="3150187" cy="1498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DE28D-08BD-473A-B972-904605AA09FE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D1DF3-3A14-4D2E-A5C6-34977AB90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541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09BDC-204C-4B4F-9EFB-16761DF3C72F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C9BBE-DAC3-4391-9978-56716DF4B1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491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C9BBE-DAC3-4391-9978-56716DF4B19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42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C9BBE-DAC3-4391-9978-56716DF4B19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337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C9BBE-DAC3-4391-9978-56716DF4B19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806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C9BBE-DAC3-4391-9978-56716DF4B19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64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znicug@mail.ru" TargetMode="Externa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5483"/>
            <a:ext cx="8280920" cy="59723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539552" y="360502"/>
            <a:ext cx="8208912" cy="72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 smtClean="0"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latin typeface="Times New Roman"/>
                <a:ea typeface="Times New Roman"/>
                <a:cs typeface="Times New Roman"/>
              </a:rPr>
              <a:t>МИНИСТЕРСТВО   СЕЛЬСКОГО  ХОЗЯЙСТВА   РЕСПУБЛИКИ  КРЫМ</a:t>
            </a:r>
            <a:endParaRPr lang="ru-RU" sz="1200" b="1" dirty="0" smtClean="0">
              <a:latin typeface="Calibri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200" b="1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010566"/>
            <a:ext cx="7704856" cy="14173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 smtClean="0">
              <a:effectLst/>
              <a:latin typeface="Calibri"/>
              <a:ea typeface="Times New Roman"/>
              <a:cs typeface="Times New Roman"/>
            </a:endParaRP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ГОСУДАРСТВЕННОЙ ПОДДЕРЖКИ МАЛЫХ ФОРМ ХОЗЯЙСТВОВАНИЯ В РЕСПУБЛИКЕ КРЫМ</a:t>
            </a:r>
          </a:p>
          <a:p>
            <a:pPr algn="ctr"/>
            <a:endParaRPr lang="ru-RU" sz="1600" b="1" dirty="0"/>
          </a:p>
          <a:p>
            <a:pPr algn="ctr"/>
            <a:r>
              <a:rPr lang="ru-RU" sz="1050" b="1" dirty="0" err="1"/>
              <a:t>г.Симферополь</a:t>
            </a:r>
            <a:r>
              <a:rPr lang="ru-RU" sz="1050" b="1" dirty="0"/>
              <a:t> 2020 г.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400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74801" y="144707"/>
            <a:ext cx="7488832" cy="43204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Получателем Гранта является заявитель, подавший  в установленные сроки заявочную документацию и прошедший Конкурсный отбор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15189" y="608010"/>
            <a:ext cx="4608512" cy="2880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ПЕРЕЧЕНЬ ЗАЯВОЧНОЙ ДОКУМЕНТАЦИИ: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19" y="896042"/>
            <a:ext cx="8612114" cy="21729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заявку по форме, утвержденной Министерством;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копию 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документа, удостоверяющего личность заявителя;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документ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, удостоверяющий полномочия представителя заявителя (в случае обращения с заявочной документацией представителя заявителя), выданный в соответствии с Гражданским </a:t>
            </a: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кодексом Российской 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Федерации;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бизнес-план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, включающий план расходов гранта и собственных средств К(Ф)Х, по форме, утвержденной Министерством;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копии 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документов, содержащих сведения о государственной регистрации К(Ф)Х.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документ 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об отсутствии неисполненных обязанностей у К(Ф)Х, главой которого является заявитель, по уплате налогов, сборов, страховых взносов, пеней, штрафов, процентов, подлежащих уплате в соответствии с законодательством Российской </a:t>
            </a: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Федерации 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о налогах и сборах, по состоянию на дату не ранее 30 календарных дней до даты подачи заявочной документации в Министерство, выданный территориальным органом Федеральной налоговой службы;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справку 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кредитной организации, подтверждающую наличие на счете заявителя денежных средств в объеме не менее 10 процентов суммы затрат, предусмотренных планом расходов, по состоянию на дату не позднее 5 календарных дней до даты подачи заявочной документации в Министерство;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согласие 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на передачу и обработку персональных данных заявителя.</a:t>
            </a:r>
          </a:p>
          <a:p>
            <a:r>
              <a:rPr lang="ru-RU" sz="800" dirty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19" y="3501007"/>
            <a:ext cx="6048829" cy="30243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копии 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документов, подтверждающих наличие у заявителя в собственности или пользовании на законном основании земельного участка и (или) производственных зданий, помещений для содержания сельскохозяйственных животных, сведения о которых содержатся в ЕГРН (в случаях, предусмотренных законодательством Российской Федерации) (за исключением заявителей, которые планируют использовать грант на приобретение земельного участка из земель сельскохозяйственного назначения и (или) которые планируют использовать грант на приобретение и (или) строительство производственных зданий, помещений для содержания сельскохозяйственных животных);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930" b="1" dirty="0">
                <a:solidFill>
                  <a:schemeClr val="tx2">
                    <a:lumMod val="50000"/>
                  </a:schemeClr>
                </a:solidFill>
              </a:rPr>
              <a:t>один из следующих документов: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     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копию документа государственного образца о сельскохозяйственном образовании (среднем </a:t>
            </a: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   профессиональном 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или высшем);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    копию 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документа о дополнительном профессиональном образовании по </a:t>
            </a: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сельскохозяйственной специальности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копию документа об окончании курсов повышения квалификации в объеме не менее 72 часов по сельскохозяйственной специальности;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    выписку 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из </a:t>
            </a:r>
            <a:r>
              <a:rPr lang="ru-RU" sz="930" dirty="0" err="1">
                <a:solidFill>
                  <a:schemeClr val="tx2">
                    <a:lumMod val="50000"/>
                  </a:schemeClr>
                </a:solidFill>
              </a:rPr>
              <a:t>похозяйственной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 книги либо справку, выданную органом местного самоуправления муниципального образования в Республике Крым, на территории которого заявитель осуществлял ведение личного подсобного хозяйства в течение не менее трех лет, выданную не ранее чем за 30 дней до даты подачи заявочной документации;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    копию </a:t>
            </a:r>
            <a:r>
              <a:rPr lang="ru-RU" sz="930" dirty="0">
                <a:solidFill>
                  <a:schemeClr val="tx2">
                    <a:lumMod val="50000"/>
                  </a:schemeClr>
                </a:solidFill>
              </a:rPr>
              <a:t>трудовой книжки </a:t>
            </a:r>
            <a:r>
              <a:rPr lang="ru-RU" sz="930" dirty="0" smtClean="0">
                <a:solidFill>
                  <a:schemeClr val="tx2">
                    <a:lumMod val="50000"/>
                  </a:schemeClr>
                </a:solidFill>
              </a:rPr>
              <a:t>заявителя.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44208" y="3550908"/>
            <a:ext cx="2448584" cy="29744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30" dirty="0" smtClean="0">
                <a:solidFill>
                  <a:schemeClr val="tx1"/>
                </a:solidFill>
              </a:rPr>
              <a:t>копию </a:t>
            </a:r>
            <a:r>
              <a:rPr lang="ru-RU" sz="930" dirty="0">
                <a:solidFill>
                  <a:schemeClr val="tx1"/>
                </a:solidFill>
              </a:rPr>
              <a:t>документа, содержащего решение наблюдательного совета </a:t>
            </a:r>
            <a:r>
              <a:rPr lang="ru-RU" sz="930" dirty="0" err="1">
                <a:solidFill>
                  <a:schemeClr val="tx1"/>
                </a:solidFill>
              </a:rPr>
              <a:t>СПоК</a:t>
            </a:r>
            <a:r>
              <a:rPr lang="ru-RU" sz="930" dirty="0">
                <a:solidFill>
                  <a:schemeClr val="tx1"/>
                </a:solidFill>
              </a:rPr>
              <a:t> о приеме заявителя в члены </a:t>
            </a:r>
            <a:r>
              <a:rPr lang="ru-RU" sz="930" dirty="0" err="1" smtClean="0">
                <a:solidFill>
                  <a:schemeClr val="tx1"/>
                </a:solidFill>
              </a:rPr>
              <a:t>СПоК</a:t>
            </a:r>
            <a:r>
              <a:rPr lang="ru-RU" sz="930" dirty="0" smtClean="0">
                <a:solidFill>
                  <a:schemeClr val="tx1"/>
                </a:solidFill>
              </a:rPr>
              <a:t>;</a:t>
            </a:r>
            <a:endParaRPr lang="ru-RU" sz="930" dirty="0">
              <a:solidFill>
                <a:schemeClr val="tx1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30" dirty="0" smtClean="0">
                <a:solidFill>
                  <a:schemeClr val="tx1"/>
                </a:solidFill>
              </a:rPr>
              <a:t>письменное </a:t>
            </a:r>
            <a:r>
              <a:rPr lang="ru-RU" sz="930" dirty="0">
                <a:solidFill>
                  <a:schemeClr val="tx1"/>
                </a:solidFill>
              </a:rPr>
              <a:t>обязательство заявителя-гражданина осуществить государственную регистрацию и постановку на налоговый учет на сельской территории Республики Крым К(Ф)Х, главой которого он будет являться, в органах Федеральной налоговой службы в течение не более 30 календарных дней со дня определения </a:t>
            </a:r>
            <a:r>
              <a:rPr lang="ru-RU" sz="930" dirty="0" smtClean="0">
                <a:solidFill>
                  <a:schemeClr val="tx1"/>
                </a:solidFill>
              </a:rPr>
              <a:t>его </a:t>
            </a:r>
            <a:r>
              <a:rPr lang="ru-RU" sz="930" dirty="0">
                <a:solidFill>
                  <a:schemeClr val="tx1"/>
                </a:solidFill>
              </a:rPr>
              <a:t>победителем конкурсного отбора по форме, утвержденной Министерством.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6300348" y="3051075"/>
            <a:ext cx="2592444" cy="58874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«</a:t>
            </a:r>
            <a:r>
              <a:rPr lang="ru-RU" sz="1400" dirty="0" err="1">
                <a:solidFill>
                  <a:schemeClr val="tx1"/>
                </a:solidFill>
              </a:rPr>
              <a:t>Агростартап</a:t>
            </a:r>
            <a:r>
              <a:rPr lang="ru-RU" sz="1400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13" name="Овал 12"/>
          <p:cNvSpPr/>
          <p:nvPr/>
        </p:nvSpPr>
        <p:spPr>
          <a:xfrm>
            <a:off x="899592" y="2990611"/>
            <a:ext cx="3168352" cy="58874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«Малые формы хозяйствования»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5447723" y="2838835"/>
            <a:ext cx="1343156" cy="4821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460478" y="2838835"/>
            <a:ext cx="1658739" cy="49754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611560" y="110203"/>
            <a:ext cx="1030164" cy="77256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23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332656"/>
            <a:ext cx="6408712" cy="5760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Обязательства получателя гранта</a:t>
            </a:r>
          </a:p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1052736"/>
            <a:ext cx="6696744" cy="54726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170" dirty="0" smtClean="0">
                <a:solidFill>
                  <a:schemeClr val="tx1"/>
                </a:solidFill>
              </a:rPr>
              <a:t>создать </a:t>
            </a:r>
            <a:r>
              <a:rPr lang="ru-RU" sz="1170" b="1" dirty="0" smtClean="0">
                <a:solidFill>
                  <a:schemeClr val="tx1"/>
                </a:solidFill>
              </a:rPr>
              <a:t>не менее двух новых постоянных </a:t>
            </a:r>
            <a:r>
              <a:rPr lang="ru-RU" sz="1170" dirty="0" smtClean="0">
                <a:solidFill>
                  <a:schemeClr val="tx1"/>
                </a:solidFill>
              </a:rPr>
              <a:t>рабочих мест, если </a:t>
            </a:r>
            <a:r>
              <a:rPr lang="ru-RU" sz="1170" b="1" dirty="0" smtClean="0">
                <a:solidFill>
                  <a:schemeClr val="tx1"/>
                </a:solidFill>
              </a:rPr>
              <a:t>сумма </a:t>
            </a:r>
            <a:r>
              <a:rPr lang="ru-RU" sz="1150" b="1" dirty="0" smtClean="0">
                <a:solidFill>
                  <a:schemeClr val="tx1"/>
                </a:solidFill>
              </a:rPr>
              <a:t>гранта </a:t>
            </a:r>
            <a:r>
              <a:rPr lang="ru-RU" sz="1170" b="1" dirty="0" smtClean="0">
                <a:solidFill>
                  <a:schemeClr val="tx1"/>
                </a:solidFill>
              </a:rPr>
              <a:t>составляет 2 млн рублей и более</a:t>
            </a:r>
            <a:r>
              <a:rPr lang="ru-RU" sz="1170" dirty="0" smtClean="0">
                <a:solidFill>
                  <a:schemeClr val="tx1"/>
                </a:solidFill>
              </a:rPr>
              <a:t>, и </a:t>
            </a:r>
            <a:r>
              <a:rPr lang="ru-RU" sz="1170" b="1" dirty="0" smtClean="0">
                <a:solidFill>
                  <a:schemeClr val="tx1"/>
                </a:solidFill>
              </a:rPr>
              <a:t>не менее одного нового постоянного рабочего места, если сумма гранта составляет менее 2 млн рублей</a:t>
            </a:r>
            <a:r>
              <a:rPr lang="ru-RU" sz="1170" dirty="0" smtClean="0">
                <a:solidFill>
                  <a:schemeClr val="tx1"/>
                </a:solidFill>
              </a:rPr>
              <a:t>, и сохранить созданные </a:t>
            </a:r>
            <a:r>
              <a:rPr lang="ru-RU" sz="1170" dirty="0">
                <a:solidFill>
                  <a:schemeClr val="tx1"/>
                </a:solidFill>
              </a:rPr>
              <a:t>рабочие места в течение срока действия соглашения с оплатой труда наемных работников не ниже предусмотренной </a:t>
            </a:r>
            <a:r>
              <a:rPr lang="ru-RU" sz="1170" dirty="0" smtClean="0">
                <a:solidFill>
                  <a:schemeClr val="tx1"/>
                </a:solidFill>
              </a:rPr>
              <a:t>отраслевым </a:t>
            </a:r>
            <a:r>
              <a:rPr lang="ru-RU" sz="1170" dirty="0">
                <a:solidFill>
                  <a:schemeClr val="tx1"/>
                </a:solidFill>
              </a:rPr>
              <a:t>соглашением по агропромышленному комплексу Республики </a:t>
            </a:r>
            <a:r>
              <a:rPr lang="ru-RU" sz="1170" dirty="0" smtClean="0">
                <a:solidFill>
                  <a:schemeClr val="tx1"/>
                </a:solidFill>
              </a:rPr>
              <a:t>Крым:</a:t>
            </a:r>
          </a:p>
          <a:p>
            <a:pPr algn="just"/>
            <a:r>
              <a:rPr lang="ru-RU" sz="1170" dirty="0">
                <a:solidFill>
                  <a:schemeClr val="tx1"/>
                </a:solidFill>
              </a:rPr>
              <a:t> </a:t>
            </a:r>
            <a:r>
              <a:rPr lang="ru-RU" sz="1170" dirty="0" smtClean="0">
                <a:solidFill>
                  <a:schemeClr val="tx1"/>
                </a:solidFill>
              </a:rPr>
              <a:t>         - </a:t>
            </a:r>
            <a:r>
              <a:rPr lang="ru-RU" sz="1170" b="1" dirty="0">
                <a:solidFill>
                  <a:schemeClr val="tx1"/>
                </a:solidFill>
              </a:rPr>
              <a:t>в течение 18 месяцев </a:t>
            </a:r>
            <a:r>
              <a:rPr lang="ru-RU" sz="1170" dirty="0">
                <a:solidFill>
                  <a:schemeClr val="tx1"/>
                </a:solidFill>
              </a:rPr>
              <a:t>с даты получения гранта </a:t>
            </a:r>
            <a:r>
              <a:rPr lang="ru-RU" sz="1170" dirty="0" smtClean="0">
                <a:solidFill>
                  <a:schemeClr val="tx1"/>
                </a:solidFill>
              </a:rPr>
              <a:t>(поддержка малым</a:t>
            </a:r>
          </a:p>
          <a:p>
            <a:pPr algn="just"/>
            <a:r>
              <a:rPr lang="ru-RU" sz="1170" dirty="0">
                <a:solidFill>
                  <a:schemeClr val="tx1"/>
                </a:solidFill>
              </a:rPr>
              <a:t> </a:t>
            </a:r>
            <a:r>
              <a:rPr lang="ru-RU" sz="1170" dirty="0" smtClean="0">
                <a:solidFill>
                  <a:schemeClr val="tx1"/>
                </a:solidFill>
              </a:rPr>
              <a:t>           формам хозяйствования);</a:t>
            </a:r>
          </a:p>
          <a:p>
            <a:pPr algn="just"/>
            <a:r>
              <a:rPr lang="ru-RU" sz="1170" dirty="0">
                <a:solidFill>
                  <a:schemeClr val="tx1"/>
                </a:solidFill>
              </a:rPr>
              <a:t> </a:t>
            </a:r>
            <a:r>
              <a:rPr lang="ru-RU" sz="1170" dirty="0" smtClean="0">
                <a:solidFill>
                  <a:schemeClr val="tx1"/>
                </a:solidFill>
              </a:rPr>
              <a:t>         - </a:t>
            </a:r>
            <a:r>
              <a:rPr lang="ru-RU" sz="1170" b="1" dirty="0" smtClean="0">
                <a:solidFill>
                  <a:schemeClr val="tx1"/>
                </a:solidFill>
              </a:rPr>
              <a:t>в течении финансового года</a:t>
            </a:r>
            <a:r>
              <a:rPr lang="ru-RU" sz="1170" dirty="0" smtClean="0">
                <a:solidFill>
                  <a:schemeClr val="tx1"/>
                </a:solidFill>
              </a:rPr>
              <a:t>, в котором получен грант (поддержка</a:t>
            </a:r>
          </a:p>
          <a:p>
            <a:pPr algn="just"/>
            <a:r>
              <a:rPr lang="ru-RU" sz="1170" dirty="0">
                <a:solidFill>
                  <a:schemeClr val="tx1"/>
                </a:solidFill>
              </a:rPr>
              <a:t> </a:t>
            </a:r>
            <a:r>
              <a:rPr lang="ru-RU" sz="1170" dirty="0" smtClean="0">
                <a:solidFill>
                  <a:schemeClr val="tx1"/>
                </a:solidFill>
              </a:rPr>
              <a:t>           «</a:t>
            </a:r>
            <a:r>
              <a:rPr lang="ru-RU" sz="1170" dirty="0" err="1" smtClean="0">
                <a:solidFill>
                  <a:schemeClr val="tx1"/>
                </a:solidFill>
              </a:rPr>
              <a:t>Агростартап</a:t>
            </a:r>
            <a:r>
              <a:rPr lang="ru-RU" sz="1170" dirty="0" smtClean="0">
                <a:solidFill>
                  <a:schemeClr val="tx1"/>
                </a:solidFill>
              </a:rPr>
              <a:t>»);</a:t>
            </a:r>
            <a:endParaRPr lang="ru-RU" sz="1170" dirty="0">
              <a:solidFill>
                <a:schemeClr val="tx1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170" dirty="0" smtClean="0">
                <a:solidFill>
                  <a:schemeClr val="tx1"/>
                </a:solidFill>
              </a:rPr>
              <a:t>обеспечить </a:t>
            </a:r>
            <a:r>
              <a:rPr lang="ru-RU" sz="1170" dirty="0">
                <a:solidFill>
                  <a:schemeClr val="tx1"/>
                </a:solidFill>
              </a:rPr>
              <a:t>в течение 5 лет с даты заключения соглашения производство продукции по основному виду деятельности К(Ф)Х в объеме, предусмотренном бизнес-планом;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170" dirty="0" smtClean="0">
                <a:solidFill>
                  <a:schemeClr val="tx1"/>
                </a:solidFill>
              </a:rPr>
              <a:t>оплачивать </a:t>
            </a:r>
            <a:r>
              <a:rPr lang="ru-RU" sz="1170" dirty="0">
                <a:solidFill>
                  <a:schemeClr val="tx1"/>
                </a:solidFill>
              </a:rPr>
              <a:t>за счет собственных средств </a:t>
            </a:r>
            <a:r>
              <a:rPr lang="ru-RU" sz="1170" b="1" dirty="0">
                <a:solidFill>
                  <a:schemeClr val="tx1"/>
                </a:solidFill>
              </a:rPr>
              <a:t>не менее 10 процентов затрат</a:t>
            </a:r>
            <a:r>
              <a:rPr lang="ru-RU" sz="1170" dirty="0">
                <a:solidFill>
                  <a:schemeClr val="tx1"/>
                </a:solidFill>
              </a:rPr>
              <a:t>, указанных в плане расходов;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170" b="1" dirty="0" smtClean="0">
                <a:solidFill>
                  <a:schemeClr val="tx1"/>
                </a:solidFill>
              </a:rPr>
              <a:t>использовать </a:t>
            </a:r>
            <a:r>
              <a:rPr lang="ru-RU" sz="1170" b="1" dirty="0">
                <a:solidFill>
                  <a:schemeClr val="tx1"/>
                </a:solidFill>
              </a:rPr>
              <a:t>грант </a:t>
            </a:r>
            <a:r>
              <a:rPr lang="ru-RU" sz="1170" dirty="0">
                <a:solidFill>
                  <a:schemeClr val="tx1"/>
                </a:solidFill>
              </a:rPr>
              <a:t>по направлениям, предусмотренным планом расходов, </a:t>
            </a:r>
            <a:r>
              <a:rPr lang="ru-RU" sz="1170" b="1" dirty="0">
                <a:solidFill>
                  <a:schemeClr val="tx1"/>
                </a:solidFill>
              </a:rPr>
              <a:t>в течение 18 месяцев с даты его получения</a:t>
            </a:r>
            <a:r>
              <a:rPr lang="ru-RU" sz="1170" dirty="0">
                <a:solidFill>
                  <a:schemeClr val="tx1"/>
                </a:solidFill>
              </a:rPr>
              <a:t>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170" dirty="0" smtClean="0">
                <a:solidFill>
                  <a:schemeClr val="tx1"/>
                </a:solidFill>
              </a:rPr>
              <a:t>осуществить </a:t>
            </a:r>
            <a:r>
              <a:rPr lang="ru-RU" sz="1170" dirty="0">
                <a:solidFill>
                  <a:schemeClr val="tx1"/>
                </a:solidFill>
              </a:rPr>
              <a:t>государственную регистрацию имущества, приобретенного за счет гранта, в случаях, установленных действующим законодательством Российской Федерации;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170" dirty="0" smtClean="0">
                <a:solidFill>
                  <a:schemeClr val="tx1"/>
                </a:solidFill>
              </a:rPr>
              <a:t>осуществлять </a:t>
            </a:r>
            <a:r>
              <a:rPr lang="ru-RU" sz="1170" dirty="0">
                <a:solidFill>
                  <a:schemeClr val="tx1"/>
                </a:solidFill>
              </a:rPr>
              <a:t>деятельность К(Ф)Х в течение срока действия </a:t>
            </a:r>
            <a:r>
              <a:rPr lang="ru-RU" sz="1170" dirty="0" smtClean="0">
                <a:solidFill>
                  <a:schemeClr val="tx1"/>
                </a:solidFill>
              </a:rPr>
              <a:t>соглашения (не менее 5 лет);</a:t>
            </a:r>
            <a:endParaRPr lang="ru-RU" sz="1170" dirty="0">
              <a:solidFill>
                <a:schemeClr val="tx1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170" dirty="0" smtClean="0">
                <a:solidFill>
                  <a:schemeClr val="tx1"/>
                </a:solidFill>
              </a:rPr>
              <a:t>в </a:t>
            </a:r>
            <a:r>
              <a:rPr lang="ru-RU" sz="1170" dirty="0">
                <a:solidFill>
                  <a:schemeClr val="tx1"/>
                </a:solidFill>
              </a:rPr>
              <a:t>течение 5 лет с даты заключения соглашения предоставлять в Министерство отчеты о деятельности К(Ф)Х по форме и в сроки, установленные Министерством;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170" dirty="0" smtClean="0">
                <a:solidFill>
                  <a:schemeClr val="tx1"/>
                </a:solidFill>
              </a:rPr>
              <a:t>не </a:t>
            </a:r>
            <a:r>
              <a:rPr lang="ru-RU" sz="1170" dirty="0">
                <a:solidFill>
                  <a:schemeClr val="tx1"/>
                </a:solidFill>
              </a:rPr>
              <a:t>продавать, не дарить, не передавать в аренду, на ответственное хранение, в пользование, не обменивать, не вносить в виде пая, вклада, не отчуждать иным образом в соответствии с законодательством Российской Федерации имущество, приобретенное с использованием средств гранта в течение 5 лет с даты заключения </a:t>
            </a:r>
            <a:r>
              <a:rPr lang="ru-RU" sz="1170" dirty="0" smtClean="0">
                <a:solidFill>
                  <a:schemeClr val="tx1"/>
                </a:solidFill>
              </a:rPr>
              <a:t>соглашения.</a:t>
            </a:r>
            <a:endParaRPr lang="ru-RU" sz="1170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bekirova\Desktop\СПоК презентация\поле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3528" y="332656"/>
            <a:ext cx="1800200" cy="619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6"/>
          <p:cNvPicPr/>
          <p:nvPr/>
        </p:nvPicPr>
        <p:blipFill>
          <a:blip r:embed="rId3"/>
          <a:stretch>
            <a:fillRect/>
          </a:stretch>
        </p:blipFill>
        <p:spPr>
          <a:xfrm>
            <a:off x="-864604" y="-364102"/>
            <a:ext cx="4176464" cy="293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 вниз 8"/>
          <p:cNvSpPr/>
          <p:nvPr/>
        </p:nvSpPr>
        <p:spPr>
          <a:xfrm>
            <a:off x="4788532" y="908720"/>
            <a:ext cx="484632" cy="36004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55575" y="332656"/>
            <a:ext cx="964175" cy="77256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137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47864" y="404665"/>
            <a:ext cx="5040560" cy="5040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СЕМЕЙНАЯ ФЕРМА</a:t>
            </a:r>
            <a:endParaRPr lang="ru-RU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51293" y="901576"/>
            <a:ext cx="4824536" cy="537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"/>
              </a:spcBef>
              <a:spcAft>
                <a:spcPts val="10"/>
              </a:spcAft>
            </a:pPr>
            <a:r>
              <a:rPr lang="ru-RU" sz="14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Постановление Совета Министров Республики Крым      от 25 декабря 2019 года № 792</a:t>
            </a:r>
            <a:endParaRPr lang="ru-RU" sz="1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47864" y="1581640"/>
            <a:ext cx="5338936" cy="10185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Семейная ферма </a:t>
            </a:r>
            <a:r>
              <a:rPr lang="ru-RU" sz="1100" dirty="0" smtClean="0">
                <a:solidFill>
                  <a:schemeClr val="tx1"/>
                </a:solidFill>
              </a:rPr>
              <a:t>–К(Ф)Х зарегистрированное </a:t>
            </a:r>
            <a:r>
              <a:rPr lang="ru-RU" sz="1100" dirty="0">
                <a:solidFill>
                  <a:schemeClr val="tx1"/>
                </a:solidFill>
              </a:rPr>
              <a:t>гражданином Российской Федерации на сельской территории Республики </a:t>
            </a:r>
            <a:r>
              <a:rPr lang="ru-RU" sz="1100" dirty="0" smtClean="0">
                <a:solidFill>
                  <a:schemeClr val="tx1"/>
                </a:solidFill>
              </a:rPr>
              <a:t>Крым и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 основанное </a:t>
            </a:r>
            <a:r>
              <a:rPr lang="ru-RU" sz="1100" dirty="0">
                <a:solidFill>
                  <a:schemeClr val="tx1"/>
                </a:solidFill>
              </a:rPr>
              <a:t>на личном участии заявителя и членов К(Ф)Х, состоящих в родстве (не менее 2 таких членов, включая заявителя</a:t>
            </a:r>
            <a:r>
              <a:rPr lang="ru-RU" sz="1100" dirty="0" smtClean="0">
                <a:solidFill>
                  <a:schemeClr val="tx1"/>
                </a:solidFill>
              </a:rPr>
              <a:t>).</a:t>
            </a: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23528" y="253472"/>
            <a:ext cx="3024336" cy="2389115"/>
            <a:chOff x="0" y="2457"/>
            <a:chExt cx="2947002" cy="2071552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0" y="2457"/>
              <a:ext cx="2947002" cy="1941758"/>
            </a:xfrm>
            <a:prstGeom prst="roundRect">
              <a:avLst/>
            </a:prstGeom>
            <a:blipFill rotWithShape="0">
              <a:blip r:embed="rId2"/>
              <a:stretch>
                <a:fillRect/>
              </a:stretch>
            </a:blip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 txBox="1"/>
            <p:nvPr/>
          </p:nvSpPr>
          <p:spPr>
            <a:xfrm>
              <a:off x="94789" y="97245"/>
              <a:ext cx="2757424" cy="19767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7620" rIns="15240" bIns="7620" numCol="1" spcCol="1270" anchor="ctr" anchorCtr="0">
              <a:noAutofit/>
            </a:bodyPr>
            <a:lstStyle/>
            <a:p>
              <a:pPr lvl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00" kern="120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-</a:t>
              </a:r>
            </a:p>
          </p:txBody>
        </p:sp>
      </p:grpSp>
      <p:pic>
        <p:nvPicPr>
          <p:cNvPr id="10" name="Рисунок 9" descr="C:\Users\plahi\Desktop\фото для методички\IMG_83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416" y="2669946"/>
            <a:ext cx="3415720" cy="219921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 rot="10800000" flipV="1">
            <a:off x="331738" y="2420176"/>
            <a:ext cx="5024887" cy="5862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Условия для участия в Конкурсном отборе согласно нормативно правовым актам:</a:t>
            </a: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3165816"/>
            <a:ext cx="5472609" cy="32418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50" dirty="0" smtClean="0">
                <a:solidFill>
                  <a:schemeClr val="tx1"/>
                </a:solidFill>
              </a:rPr>
              <a:t>продолжительность деятельности К(Ф)Х, на дату подачи заявки в Министерство превышает 24 месяца </a:t>
            </a:r>
            <a:r>
              <a:rPr lang="ru-RU" sz="1150" dirty="0">
                <a:solidFill>
                  <a:schemeClr val="tx1"/>
                </a:solidFill>
              </a:rPr>
              <a:t>с даты его </a:t>
            </a:r>
            <a:r>
              <a:rPr lang="ru-RU" sz="1150" dirty="0" smtClean="0">
                <a:solidFill>
                  <a:schemeClr val="tx1"/>
                </a:solidFill>
              </a:rPr>
              <a:t>регистрации;</a:t>
            </a:r>
            <a:endParaRPr lang="ru-RU" sz="11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50" dirty="0" smtClean="0">
                <a:solidFill>
                  <a:schemeClr val="tx1"/>
                </a:solidFill>
              </a:rPr>
              <a:t>наличие </a:t>
            </a:r>
            <a:r>
              <a:rPr lang="ru-RU" sz="1150" dirty="0">
                <a:solidFill>
                  <a:schemeClr val="tx1"/>
                </a:solidFill>
              </a:rPr>
              <a:t>на дату подачи заявки </a:t>
            </a:r>
            <a:r>
              <a:rPr lang="ru-RU" sz="1150" dirty="0" smtClean="0">
                <a:solidFill>
                  <a:schemeClr val="tx1"/>
                </a:solidFill>
              </a:rPr>
              <a:t>у </a:t>
            </a:r>
            <a:r>
              <a:rPr lang="ru-RU" sz="1150" dirty="0">
                <a:solidFill>
                  <a:schemeClr val="tx1"/>
                </a:solidFill>
              </a:rPr>
              <a:t>заявителя или членов К(Ф)Х, главой которого является заявитель, в собственности или пользовании на законном основании земельного участка, сведения о котором содержатся в </a:t>
            </a:r>
            <a:r>
              <a:rPr lang="ru-RU" sz="1150" dirty="0" smtClean="0">
                <a:solidFill>
                  <a:schemeClr val="tx1"/>
                </a:solidFill>
              </a:rPr>
              <a:t>ЕГРН, </a:t>
            </a:r>
            <a:r>
              <a:rPr lang="ru-RU" sz="1150" dirty="0">
                <a:solidFill>
                  <a:schemeClr val="tx1"/>
                </a:solidFill>
              </a:rPr>
              <a:t>необходимого для реализации бизнес-плана создания и развития СФ сроком на 5 </a:t>
            </a:r>
            <a:r>
              <a:rPr lang="ru-RU" sz="1150" dirty="0" smtClean="0">
                <a:solidFill>
                  <a:schemeClr val="tx1"/>
                </a:solidFill>
              </a:rPr>
              <a:t>лет;</a:t>
            </a:r>
            <a:endParaRPr lang="ru-RU" sz="115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50" dirty="0" smtClean="0">
                <a:solidFill>
                  <a:schemeClr val="tx1"/>
                </a:solidFill>
              </a:rPr>
              <a:t>наличие </a:t>
            </a:r>
            <a:r>
              <a:rPr lang="ru-RU" sz="1150" dirty="0">
                <a:solidFill>
                  <a:schemeClr val="tx1"/>
                </a:solidFill>
              </a:rPr>
              <a:t>у заявителя или членов К(Ф)Х, главой которого является заявитель, в собственности или пользовании на законном основании объектов, сведения о которых содержатся в ЕГРН, необходимых для реализации </a:t>
            </a:r>
            <a:r>
              <a:rPr lang="ru-RU" sz="1150" dirty="0" smtClean="0">
                <a:solidFill>
                  <a:schemeClr val="tx1"/>
                </a:solidFill>
              </a:rPr>
              <a:t>бизнес-плана (</a:t>
            </a:r>
            <a:r>
              <a:rPr lang="ru-RU" sz="1150" dirty="0">
                <a:solidFill>
                  <a:schemeClr val="tx1"/>
                </a:solidFill>
              </a:rPr>
              <a:t>не применяются к заявителям, которые планируют использовать грант на приобретение и (или) строительство </a:t>
            </a:r>
            <a:r>
              <a:rPr lang="ru-RU" sz="1150" dirty="0" smtClean="0">
                <a:solidFill>
                  <a:schemeClr val="tx1"/>
                </a:solidFill>
              </a:rPr>
              <a:t>объектов).</a:t>
            </a:r>
            <a:r>
              <a:rPr lang="ru-RU" sz="11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" name="Овал 13"/>
          <p:cNvSpPr/>
          <p:nvPr/>
        </p:nvSpPr>
        <p:spPr>
          <a:xfrm>
            <a:off x="5220072" y="4365104"/>
            <a:ext cx="3672407" cy="210149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предельный </a:t>
            </a: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максимальный размер гранта устанавливается в размере, не превышающем </a:t>
            </a:r>
            <a:endParaRPr lang="ru-RU" sz="1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algn="ctr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</a:t>
            </a: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 рублей, но не более 60 процентов 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затрат</a:t>
            </a:r>
          </a:p>
          <a:p>
            <a:pPr marL="0" lvl="1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351340" y="2979557"/>
            <a:ext cx="484632" cy="33595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597807" y="607728"/>
            <a:ext cx="1030164" cy="77256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8952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3528392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691680" y="332884"/>
            <a:ext cx="7056784" cy="50920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 Black" panose="020B0A04020102020204" pitchFamily="34" charset="0"/>
              </a:rPr>
              <a:t>ГРАНТ можно использовать на</a:t>
            </a:r>
            <a:r>
              <a:rPr lang="ru-RU" sz="3200" b="1" dirty="0" smtClean="0">
                <a:latin typeface="Arial Black" panose="020B0A04020102020204" pitchFamily="34" charset="0"/>
              </a:rPr>
              <a:t>:</a:t>
            </a:r>
            <a:endParaRPr lang="ru-RU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140968"/>
            <a:ext cx="3528392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3131840" y="980728"/>
            <a:ext cx="5616624" cy="53285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а) разработка </a:t>
            </a:r>
            <a:r>
              <a:rPr lang="ru-RU" sz="1400" dirty="0">
                <a:solidFill>
                  <a:schemeClr val="tx1"/>
                </a:solidFill>
              </a:rPr>
              <a:t>проектной документации строительства, реконструкции, ремонта или модернизации объектов для производства и переработки сельскохозяйственной продукции (далее - объекты</a:t>
            </a:r>
            <a:r>
              <a:rPr lang="ru-RU" sz="1400" dirty="0" smtClean="0">
                <a:solidFill>
                  <a:schemeClr val="tx1"/>
                </a:solidFill>
              </a:rPr>
              <a:t>);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chemeClr val="tx1"/>
                </a:solidFill>
              </a:rPr>
              <a:t>б) </a:t>
            </a:r>
            <a:r>
              <a:rPr lang="ru-RU" sz="1400" dirty="0" smtClean="0">
                <a:solidFill>
                  <a:schemeClr val="tx1"/>
                </a:solidFill>
              </a:rPr>
              <a:t> приобретение</a:t>
            </a:r>
            <a:r>
              <a:rPr lang="ru-RU" sz="1400" dirty="0">
                <a:solidFill>
                  <a:schemeClr val="tx1"/>
                </a:solidFill>
              </a:rPr>
              <a:t>, строительство, реконструкция, ремонт или модернизация объекта</a:t>
            </a:r>
            <a:r>
              <a:rPr lang="ru-RU" sz="1400" dirty="0" smtClean="0">
                <a:solidFill>
                  <a:schemeClr val="tx1"/>
                </a:solidFill>
              </a:rPr>
              <a:t>;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chemeClr val="tx1"/>
                </a:solidFill>
              </a:rPr>
              <a:t>в) </a:t>
            </a:r>
            <a:r>
              <a:rPr lang="ru-RU" sz="1400" dirty="0" smtClean="0">
                <a:solidFill>
                  <a:schemeClr val="tx1"/>
                </a:solidFill>
              </a:rPr>
              <a:t> комплектация </a:t>
            </a:r>
            <a:r>
              <a:rPr lang="ru-RU" sz="1400" dirty="0">
                <a:solidFill>
                  <a:schemeClr val="tx1"/>
                </a:solidFill>
              </a:rPr>
              <a:t>объектов оборудованием, сельскохозяйственной техникой и специализированным транспортом и их монтаж. Перечень оборудования, сельскохозяйственной техники и специализированного транспорта утверждается Министерством</a:t>
            </a:r>
            <a:r>
              <a:rPr lang="ru-RU" sz="1400" dirty="0" smtClean="0">
                <a:solidFill>
                  <a:schemeClr val="tx1"/>
                </a:solidFill>
              </a:rPr>
              <a:t>;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chemeClr val="tx1"/>
                </a:solidFill>
              </a:rPr>
              <a:t>г) приобретение сельскохозяйственных животных и птицы (за исключением свиней</a:t>
            </a:r>
            <a:r>
              <a:rPr lang="ru-RU" sz="1400" dirty="0" smtClean="0">
                <a:solidFill>
                  <a:schemeClr val="tx1"/>
                </a:solidFill>
              </a:rPr>
              <a:t>);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chemeClr val="tx1"/>
                </a:solidFill>
              </a:rPr>
              <a:t>д</a:t>
            </a:r>
            <a:r>
              <a:rPr lang="ru-RU" sz="1400" dirty="0" smtClean="0">
                <a:solidFill>
                  <a:schemeClr val="tx1"/>
                </a:solidFill>
              </a:rPr>
              <a:t>)  </a:t>
            </a:r>
            <a:r>
              <a:rPr lang="ru-RU" sz="1400" dirty="0">
                <a:solidFill>
                  <a:schemeClr val="tx1"/>
                </a:solidFill>
              </a:rPr>
              <a:t>приобретение рыбопосадочного материала</a:t>
            </a:r>
            <a:r>
              <a:rPr lang="ru-RU" sz="1400" dirty="0" smtClean="0">
                <a:solidFill>
                  <a:schemeClr val="tx1"/>
                </a:solidFill>
              </a:rPr>
              <a:t>;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chemeClr val="tx1"/>
                </a:solidFill>
              </a:rPr>
              <a:t>е) </a:t>
            </a:r>
            <a:r>
              <a:rPr lang="ru-RU" sz="1400" dirty="0" smtClean="0">
                <a:solidFill>
                  <a:schemeClr val="tx1"/>
                </a:solidFill>
              </a:rPr>
              <a:t> приобретение </a:t>
            </a:r>
            <a:r>
              <a:rPr lang="ru-RU" sz="1400" dirty="0">
                <a:solidFill>
                  <a:schemeClr val="tx1"/>
                </a:solidFill>
              </a:rPr>
              <a:t>автономных источников электро-, газо- и водоснабжения.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4977756" y="824306"/>
            <a:ext cx="484632" cy="49868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92564" y="515297"/>
            <a:ext cx="1030164" cy="77256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2644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323386"/>
            <a:ext cx="7488832" cy="6573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Получателем Гранта является заявитель, подавший  в установленные сроки заявочную документацию и прошедший Конкурсный отбор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995660"/>
            <a:ext cx="4608512" cy="2880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ПЕРЕЧЕНЬ ЗАЯВОЧНОЙ ДОКУМЕНТАЦИИ: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1412776"/>
            <a:ext cx="8208912" cy="482453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а) </a:t>
            </a:r>
            <a:r>
              <a:rPr lang="ru-RU" sz="1100" dirty="0">
                <a:solidFill>
                  <a:schemeClr val="tx1"/>
                </a:solidFill>
              </a:rPr>
              <a:t>заявку по форме, утвержденной Министерством;</a:t>
            </a:r>
          </a:p>
          <a:p>
            <a:pPr algn="just"/>
            <a:r>
              <a:rPr lang="ru-RU" sz="1100" b="1" dirty="0">
                <a:solidFill>
                  <a:schemeClr val="tx1"/>
                </a:solidFill>
              </a:rPr>
              <a:t>б) </a:t>
            </a:r>
            <a:r>
              <a:rPr lang="ru-RU" sz="1100" dirty="0">
                <a:solidFill>
                  <a:schemeClr val="tx1"/>
                </a:solidFill>
              </a:rPr>
              <a:t>копии документов, удостоверяющих личности заявителя и членов К(Ф)Х, главой которого является заявитель, копии документов, подтверждающих родство заявителя и членов К(Ф)Х;</a:t>
            </a:r>
          </a:p>
          <a:p>
            <a:pPr algn="just"/>
            <a:r>
              <a:rPr lang="ru-RU" sz="1100" b="1" dirty="0">
                <a:solidFill>
                  <a:schemeClr val="tx1"/>
                </a:solidFill>
              </a:rPr>
              <a:t>в) </a:t>
            </a:r>
            <a:r>
              <a:rPr lang="ru-RU" sz="1100" dirty="0">
                <a:solidFill>
                  <a:schemeClr val="tx1"/>
                </a:solidFill>
              </a:rPr>
              <a:t>документ, удостоверяющий полномочия представителя заявителя (в случае обращения с заявочной документацией представителя заявителя), выданный в соответствии с </a:t>
            </a:r>
            <a:r>
              <a:rPr lang="ru-RU" sz="1100" dirty="0" smtClean="0">
                <a:solidFill>
                  <a:schemeClr val="tx1"/>
                </a:solidFill>
              </a:rPr>
              <a:t>Гражданским кодексом Российской </a:t>
            </a:r>
            <a:r>
              <a:rPr lang="ru-RU" sz="1100" dirty="0">
                <a:solidFill>
                  <a:schemeClr val="tx1"/>
                </a:solidFill>
              </a:rPr>
              <a:t>Федерации;</a:t>
            </a:r>
          </a:p>
          <a:p>
            <a:pPr algn="just"/>
            <a:r>
              <a:rPr lang="ru-RU" sz="1100" b="1" dirty="0">
                <a:solidFill>
                  <a:schemeClr val="tx1"/>
                </a:solidFill>
              </a:rPr>
              <a:t>г) </a:t>
            </a:r>
            <a:r>
              <a:rPr lang="ru-RU" sz="1100" dirty="0">
                <a:solidFill>
                  <a:schemeClr val="tx1"/>
                </a:solidFill>
              </a:rPr>
              <a:t>копию соглашения о создании СФ, заключенного между заявителем и членами К(Ф)Х, главой которого является заявитель;</a:t>
            </a:r>
          </a:p>
          <a:p>
            <a:pPr algn="just"/>
            <a:r>
              <a:rPr lang="ru-RU" sz="1100" b="1" dirty="0">
                <a:solidFill>
                  <a:schemeClr val="tx1"/>
                </a:solidFill>
              </a:rPr>
              <a:t>д) </a:t>
            </a:r>
            <a:r>
              <a:rPr lang="ru-RU" sz="1100" dirty="0">
                <a:solidFill>
                  <a:schemeClr val="tx1"/>
                </a:solidFill>
              </a:rPr>
              <a:t>бизнес-план, включающий план расхода гранта и собственных средств К(Ф)Х, по форме, утвержденной Министерством (далее - план расхода), при этом планируемое заявителем маточное поголовье крупного рогатого скота не должно превышать 300 голов, овец (коз) - не более 500 условных голов;</a:t>
            </a:r>
          </a:p>
          <a:p>
            <a:pPr algn="just"/>
            <a:r>
              <a:rPr lang="ru-RU" sz="1100" b="1" dirty="0" smtClean="0">
                <a:solidFill>
                  <a:schemeClr val="tx1"/>
                </a:solidFill>
              </a:rPr>
              <a:t>е</a:t>
            </a:r>
            <a:r>
              <a:rPr lang="ru-RU" sz="1100" b="1" dirty="0">
                <a:solidFill>
                  <a:schemeClr val="tx1"/>
                </a:solidFill>
              </a:rPr>
              <a:t>) </a:t>
            </a:r>
            <a:r>
              <a:rPr lang="ru-RU" sz="1100" dirty="0">
                <a:solidFill>
                  <a:schemeClr val="tx1"/>
                </a:solidFill>
              </a:rPr>
              <a:t>справку о среднесписочной численности работников СФ;</a:t>
            </a:r>
          </a:p>
          <a:p>
            <a:pPr algn="just"/>
            <a:r>
              <a:rPr lang="ru-RU" sz="1100" b="1" dirty="0">
                <a:solidFill>
                  <a:schemeClr val="tx1"/>
                </a:solidFill>
              </a:rPr>
              <a:t>ж) </a:t>
            </a:r>
            <a:r>
              <a:rPr lang="ru-RU" sz="1100" dirty="0">
                <a:solidFill>
                  <a:schemeClr val="tx1"/>
                </a:solidFill>
              </a:rPr>
              <a:t>копии документов, содержащих сведения о государственной регистрации К(Ф)Х;</a:t>
            </a:r>
          </a:p>
          <a:p>
            <a:pPr algn="just"/>
            <a:r>
              <a:rPr lang="ru-RU" sz="1100" b="1" dirty="0">
                <a:solidFill>
                  <a:schemeClr val="tx1"/>
                </a:solidFill>
              </a:rPr>
              <a:t>з) </a:t>
            </a:r>
            <a:r>
              <a:rPr lang="ru-RU" sz="1100" dirty="0">
                <a:solidFill>
                  <a:schemeClr val="tx1"/>
                </a:solidFill>
              </a:rPr>
              <a:t>документ об отсутствии неисполненных обязанностей у К(Ф)Х, главой которого является заявитель, по уплате налогов, сборов, страховых взносов, пеней, штрафов, процентов, подлежащих уплате в соответствии с законодательством Российской Федерации о налогах и сборах, по состоянию на дату не ранее 30 календарных дней до даты подачи заявочной документации в Министерство, выданный территориальным органом Федеральной налоговой службы;</a:t>
            </a:r>
          </a:p>
          <a:p>
            <a:pPr algn="just"/>
            <a:r>
              <a:rPr lang="ru-RU" sz="1100" b="1" dirty="0">
                <a:solidFill>
                  <a:schemeClr val="tx1"/>
                </a:solidFill>
              </a:rPr>
              <a:t>и) </a:t>
            </a:r>
            <a:r>
              <a:rPr lang="ru-RU" sz="1100" dirty="0">
                <a:solidFill>
                  <a:schemeClr val="tx1"/>
                </a:solidFill>
              </a:rPr>
              <a:t>справку кредитной организации, подтверждающую наличие на счете заявителя денежных средств в объеме не менее 10 процентов суммы затрат, предусмотренных планом расходов, по состоянию на дату не позднее 5 календарных дней до даты подачи заявочной документации в Министерство;</a:t>
            </a:r>
          </a:p>
          <a:p>
            <a:pPr algn="just"/>
            <a:r>
              <a:rPr lang="ru-RU" sz="1100" b="1" dirty="0">
                <a:solidFill>
                  <a:schemeClr val="tx1"/>
                </a:solidFill>
              </a:rPr>
              <a:t>к) </a:t>
            </a:r>
            <a:r>
              <a:rPr lang="ru-RU" sz="1100" dirty="0">
                <a:solidFill>
                  <a:schemeClr val="tx1"/>
                </a:solidFill>
              </a:rPr>
              <a:t>письмо юридического лица о готовности в случае получения К(Ф)Х в статусе СФ гранта предоставить ему кредит (заем) в необходимом объеме по состоянию на дату не позднее 5 календарных дней до даты подачи заявочной документации в Министерство (предоставляется в случае, если в соответствии с бизнес-планом предусматривается привлечение кредитных (заемных средств</a:t>
            </a:r>
            <a:r>
              <a:rPr lang="ru-RU" sz="1100" dirty="0" smtClean="0">
                <a:solidFill>
                  <a:schemeClr val="tx1"/>
                </a:solidFill>
              </a:rPr>
              <a:t>));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2874" y="324706"/>
            <a:ext cx="1030164" cy="77256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9414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1680" y="404664"/>
            <a:ext cx="5256584" cy="4320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ПЕРЕЧЕНЬ ЗАЯВОЧНОЙ ДОКУМЕНТАЦИИ: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980728"/>
            <a:ext cx="8496944" cy="563155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smtClean="0">
                <a:solidFill>
                  <a:schemeClr val="tx1"/>
                </a:solidFill>
              </a:rPr>
              <a:t>л</a:t>
            </a:r>
            <a:r>
              <a:rPr lang="ru-RU" sz="1100" b="1" dirty="0">
                <a:solidFill>
                  <a:schemeClr val="tx1"/>
                </a:solidFill>
              </a:rPr>
              <a:t>) </a:t>
            </a:r>
            <a:r>
              <a:rPr lang="ru-RU" sz="1100" dirty="0">
                <a:solidFill>
                  <a:schemeClr val="tx1"/>
                </a:solidFill>
              </a:rPr>
              <a:t>копии документов, подтверждающих наличие у заявителя в собственности или пользовании на законном основании земельного участка и (или) производственных зданий, помещений для содержания сельскохозяйственных животных, сведения о которых содержатся в ЕГРН (в случаях, предусмотренных законодательством Российской Федерации) (за исключением заявителей, которые планируют использовать грант на </a:t>
            </a:r>
            <a:r>
              <a:rPr lang="ru-RU" sz="1100" dirty="0" smtClean="0">
                <a:solidFill>
                  <a:schemeClr val="tx1"/>
                </a:solidFill>
              </a:rPr>
              <a:t>приобретение </a:t>
            </a:r>
            <a:r>
              <a:rPr lang="ru-RU" sz="1100" dirty="0">
                <a:solidFill>
                  <a:schemeClr val="tx1"/>
                </a:solidFill>
              </a:rPr>
              <a:t>и (или) </a:t>
            </a:r>
            <a:r>
              <a:rPr lang="ru-RU" sz="1100" dirty="0" smtClean="0">
                <a:solidFill>
                  <a:schemeClr val="tx1"/>
                </a:solidFill>
              </a:rPr>
              <a:t>строительство объектов);</a:t>
            </a:r>
            <a:endParaRPr lang="ru-RU" sz="1100" dirty="0">
              <a:solidFill>
                <a:schemeClr val="tx1"/>
              </a:solidFill>
            </a:endParaRPr>
          </a:p>
          <a:p>
            <a:pPr algn="just"/>
            <a:r>
              <a:rPr lang="ru-RU" sz="1100" b="1" dirty="0" smtClean="0">
                <a:solidFill>
                  <a:schemeClr val="tx1"/>
                </a:solidFill>
              </a:rPr>
              <a:t>м</a:t>
            </a:r>
            <a:r>
              <a:rPr lang="ru-RU" sz="1100" b="1" dirty="0">
                <a:solidFill>
                  <a:schemeClr val="tx1"/>
                </a:solidFill>
              </a:rPr>
              <a:t>) </a:t>
            </a:r>
            <a:r>
              <a:rPr lang="ru-RU" sz="1100" dirty="0">
                <a:solidFill>
                  <a:schemeClr val="tx1"/>
                </a:solidFill>
              </a:rPr>
              <a:t>копию Сведений о сборе урожая сельскохозяйственных культур по форме федерального   статистического наблюдения N 2-фермер за два года, предшествующих году подачи заявочной документации, с отметкой об их </a:t>
            </a:r>
            <a:r>
              <a:rPr lang="ru-RU" sz="1100" dirty="0" smtClean="0">
                <a:solidFill>
                  <a:schemeClr val="tx1"/>
                </a:solidFill>
              </a:rPr>
              <a:t>принятии </a:t>
            </a:r>
            <a:r>
              <a:rPr lang="ru-RU" sz="1100" dirty="0" err="1" smtClean="0">
                <a:solidFill>
                  <a:schemeClr val="tx1"/>
                </a:solidFill>
              </a:rPr>
              <a:t>Крымстатом</a:t>
            </a:r>
            <a:r>
              <a:rPr lang="ru-RU" sz="1100" dirty="0" smtClean="0">
                <a:solidFill>
                  <a:schemeClr val="tx1"/>
                </a:solidFill>
              </a:rPr>
              <a:t> для </a:t>
            </a:r>
            <a:r>
              <a:rPr lang="ru-RU" sz="1100" dirty="0">
                <a:solidFill>
                  <a:schemeClr val="tx1"/>
                </a:solidFill>
              </a:rPr>
              <a:t>заявителей, развивающих СФ по направлению растениеводство;</a:t>
            </a:r>
          </a:p>
          <a:p>
            <a:pPr algn="just"/>
            <a:r>
              <a:rPr lang="ru-RU" sz="1100" b="1" dirty="0">
                <a:solidFill>
                  <a:schemeClr val="tx1"/>
                </a:solidFill>
              </a:rPr>
              <a:t>н) </a:t>
            </a:r>
            <a:r>
              <a:rPr lang="ru-RU" sz="1100" dirty="0">
                <a:solidFill>
                  <a:schemeClr val="tx1"/>
                </a:solidFill>
              </a:rPr>
              <a:t>копии договоров (предварительных договоров) на приобретение необходимого объема кормов для сельскохозяйственных животных и (или) копию Сведений о сборе урожая сельскохозяйственных культур по форме федерального статистического наблюдения N 2-фермер за два года, предшествующих году подачи заявочной документации, с отметкой об их принятии </a:t>
            </a:r>
            <a:r>
              <a:rPr lang="ru-RU" sz="1100" dirty="0" err="1">
                <a:solidFill>
                  <a:schemeClr val="tx1"/>
                </a:solidFill>
              </a:rPr>
              <a:t>Крымстатом</a:t>
            </a:r>
            <a:r>
              <a:rPr lang="ru-RU" sz="1100" dirty="0">
                <a:solidFill>
                  <a:schemeClr val="tx1"/>
                </a:solidFill>
              </a:rPr>
              <a:t>, при наличии собственной кормовой базы для заявителей, развивающих СФ по направлению животноводство;</a:t>
            </a:r>
          </a:p>
          <a:p>
            <a:pPr algn="just"/>
            <a:r>
              <a:rPr lang="ru-RU" sz="1100" b="1" dirty="0">
                <a:solidFill>
                  <a:schemeClr val="tx1"/>
                </a:solidFill>
              </a:rPr>
              <a:t>о) </a:t>
            </a:r>
            <a:r>
              <a:rPr lang="ru-RU" sz="1100" dirty="0">
                <a:solidFill>
                  <a:schemeClr val="tx1"/>
                </a:solidFill>
              </a:rPr>
              <a:t>копию Сведений о производстве продукции животноводства и поголовье скота по форме федерального статистического наблюдения N 3-фермер или копию Сведений об улове рыбы, добыче других водных биоресурсов и производстве рыбной продукции по форме федерального статистического наблюдения N 1-п (рыба) (по направлению деятельности К(Ф)Х) за два года, предшествующих году подачи заявочной документации, с отметкой об их принятии </a:t>
            </a:r>
            <a:r>
              <a:rPr lang="ru-RU" sz="1100" dirty="0" err="1">
                <a:solidFill>
                  <a:schemeClr val="tx1"/>
                </a:solidFill>
              </a:rPr>
              <a:t>Крымстатом</a:t>
            </a:r>
            <a:r>
              <a:rPr lang="ru-RU" sz="1100" dirty="0">
                <a:solidFill>
                  <a:schemeClr val="tx1"/>
                </a:solidFill>
              </a:rPr>
              <a:t> для заявителей, развивающих СФ по направлению животноводство;</a:t>
            </a:r>
          </a:p>
          <a:p>
            <a:pPr algn="just"/>
            <a:r>
              <a:rPr lang="ru-RU" sz="1100" b="1" dirty="0">
                <a:solidFill>
                  <a:schemeClr val="tx1"/>
                </a:solidFill>
              </a:rPr>
              <a:t>п) </a:t>
            </a:r>
            <a:r>
              <a:rPr lang="ru-RU" sz="1100" dirty="0">
                <a:solidFill>
                  <a:schemeClr val="tx1"/>
                </a:solidFill>
              </a:rPr>
              <a:t>справку о регистрации и идентификации животных, выданную государственными бюджетными учреждениями ветеринарии Республики Крым, на дату не позднее 30 календарных дней до даты подачи заявочной документации в Министерство для заявителей, развивающих СФ по </a:t>
            </a:r>
            <a:r>
              <a:rPr lang="ru-RU" sz="1100" dirty="0" err="1" smtClean="0">
                <a:solidFill>
                  <a:schemeClr val="tx1"/>
                </a:solidFill>
              </a:rPr>
              <a:t>направле</a:t>
            </a:r>
            <a:r>
              <a:rPr lang="ru-RU" sz="1100" dirty="0" err="1">
                <a:solidFill>
                  <a:schemeClr val="tx1"/>
                </a:solidFill>
              </a:rPr>
              <a:t>р</a:t>
            </a:r>
            <a:r>
              <a:rPr lang="ru-RU" sz="1100" dirty="0">
                <a:solidFill>
                  <a:schemeClr val="tx1"/>
                </a:solidFill>
              </a:rPr>
              <a:t>) сведения об эпизоотическом состоянии и соответствии объектов СФ ветеринарно-санитарным правилам, выданные по состоянию на дату не позднее 30 календарных дней до даты подачи заявочной документации в Министерство для заявителей, развивающих СФ по направлению животноводство;</a:t>
            </a:r>
          </a:p>
          <a:p>
            <a:pPr algn="just"/>
            <a:r>
              <a:rPr lang="ru-RU" sz="1100" b="1" dirty="0">
                <a:solidFill>
                  <a:schemeClr val="tx1"/>
                </a:solidFill>
              </a:rPr>
              <a:t>с) </a:t>
            </a:r>
            <a:r>
              <a:rPr lang="ru-RU" sz="1100" dirty="0">
                <a:solidFill>
                  <a:schemeClr val="tx1"/>
                </a:solidFill>
              </a:rPr>
              <a:t>копию документа, содержащего решение наблюдательного совета сельскохозяйственного потребительского кооператива (далее - </a:t>
            </a:r>
            <a:r>
              <a:rPr lang="ru-RU" sz="1100" dirty="0" err="1">
                <a:solidFill>
                  <a:schemeClr val="tx1"/>
                </a:solidFill>
              </a:rPr>
              <a:t>СПоК</a:t>
            </a:r>
            <a:r>
              <a:rPr lang="ru-RU" sz="1100" dirty="0">
                <a:solidFill>
                  <a:schemeClr val="tx1"/>
                </a:solidFill>
              </a:rPr>
              <a:t>) о приеме К(Ф)Х, главой которого является заявитель, в члены </a:t>
            </a:r>
            <a:r>
              <a:rPr lang="ru-RU" sz="1100" dirty="0" err="1">
                <a:solidFill>
                  <a:schemeClr val="tx1"/>
                </a:solidFill>
              </a:rPr>
              <a:t>СПоК</a:t>
            </a:r>
            <a:r>
              <a:rPr lang="ru-RU" sz="1100" dirty="0">
                <a:solidFill>
                  <a:schemeClr val="tx1"/>
                </a:solidFill>
              </a:rPr>
              <a:t> (представляется в случае, если К(Ф)Х, главой которого является заявитель, является членом </a:t>
            </a:r>
            <a:r>
              <a:rPr lang="ru-RU" sz="1100" dirty="0" err="1">
                <a:solidFill>
                  <a:schemeClr val="tx1"/>
                </a:solidFill>
              </a:rPr>
              <a:t>СПоК</a:t>
            </a:r>
            <a:r>
              <a:rPr lang="ru-RU" sz="1100" dirty="0">
                <a:solidFill>
                  <a:schemeClr val="tx1"/>
                </a:solidFill>
              </a:rPr>
              <a:t>);</a:t>
            </a:r>
          </a:p>
          <a:p>
            <a:pPr algn="just"/>
            <a:r>
              <a:rPr lang="ru-RU" sz="1100" b="1" dirty="0">
                <a:solidFill>
                  <a:schemeClr val="tx1"/>
                </a:solidFill>
              </a:rPr>
              <a:t>т) </a:t>
            </a:r>
            <a:r>
              <a:rPr lang="ru-RU" sz="1100" dirty="0">
                <a:solidFill>
                  <a:schemeClr val="tx1"/>
                </a:solidFill>
              </a:rPr>
              <a:t>копии договоров, заключенных с хозяйствующими субъектами, на реализацию продукции, производимой К(Ф)Х, главой которого является </a:t>
            </a:r>
            <a:r>
              <a:rPr lang="ru-RU" sz="1100" dirty="0" smtClean="0">
                <a:solidFill>
                  <a:schemeClr val="tx1"/>
                </a:solidFill>
              </a:rPr>
              <a:t>заявитель.</a:t>
            </a:r>
            <a:endParaRPr lang="ru-RU" sz="1100" dirty="0">
              <a:solidFill>
                <a:schemeClr val="tx1"/>
              </a:solidFill>
            </a:endParaRPr>
          </a:p>
          <a:p>
            <a:pPr algn="just"/>
            <a:endParaRPr lang="ru-RU" sz="11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63639"/>
            <a:ext cx="1450974" cy="93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1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ekirova\Desktop\СПоК презентация\фото к презентации\подсолнухи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1524" y="332655"/>
            <a:ext cx="8568948" cy="6120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547664" y="1360591"/>
            <a:ext cx="7272808" cy="50927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</a:rPr>
              <a:t>создать </a:t>
            </a:r>
            <a:r>
              <a:rPr lang="ru-RU" sz="1200" dirty="0">
                <a:solidFill>
                  <a:schemeClr val="tx1"/>
                </a:solidFill>
              </a:rPr>
              <a:t>в </a:t>
            </a:r>
            <a:r>
              <a:rPr lang="ru-RU" sz="1200" b="1" dirty="0">
                <a:solidFill>
                  <a:schemeClr val="tx1"/>
                </a:solidFill>
              </a:rPr>
              <a:t>течение 24 месяцев </a:t>
            </a:r>
            <a:r>
              <a:rPr lang="ru-RU" sz="1200" dirty="0">
                <a:solidFill>
                  <a:schemeClr val="tx1"/>
                </a:solidFill>
              </a:rPr>
              <a:t>с даты получения гранта </a:t>
            </a:r>
            <a:r>
              <a:rPr lang="ru-RU" sz="1200" b="1" dirty="0">
                <a:solidFill>
                  <a:schemeClr val="tx1"/>
                </a:solidFill>
              </a:rPr>
              <a:t>не менее трех новых постоянных рабочих мест</a:t>
            </a:r>
            <a:r>
              <a:rPr lang="ru-RU" sz="1200" dirty="0">
                <a:solidFill>
                  <a:schemeClr val="tx1"/>
                </a:solidFill>
              </a:rPr>
              <a:t> и сохранить созданные рабочие места в течение срока действия соглашения с оплатой труда наемных работников не ниже предусмотренной Отраслевым соглашением по агропромышленному комплексу Республики Крым;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</a:rPr>
              <a:t>обеспечить </a:t>
            </a:r>
            <a:r>
              <a:rPr lang="ru-RU" sz="1200" b="1" dirty="0">
                <a:solidFill>
                  <a:schemeClr val="tx1"/>
                </a:solidFill>
              </a:rPr>
              <a:t>в течение 5 лет</a:t>
            </a:r>
            <a:r>
              <a:rPr lang="ru-RU" sz="1200" dirty="0">
                <a:solidFill>
                  <a:schemeClr val="tx1"/>
                </a:solidFill>
              </a:rPr>
              <a:t> с даты заключения соглашения производство продукции по основному виду деятельности заявителя в объеме, предусмотренном бизнес-планом;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</a:rPr>
              <a:t>оплачивать </a:t>
            </a:r>
            <a:r>
              <a:rPr lang="ru-RU" sz="1200" dirty="0">
                <a:solidFill>
                  <a:schemeClr val="tx1"/>
                </a:solidFill>
              </a:rPr>
              <a:t>за счет собственных и кредитных (заемных) средств (в случае их привлечения) </a:t>
            </a:r>
            <a:r>
              <a:rPr lang="ru-RU" sz="1200" b="1" dirty="0">
                <a:solidFill>
                  <a:schemeClr val="tx1"/>
                </a:solidFill>
              </a:rPr>
              <a:t>не менее 40 процентов затрат</a:t>
            </a:r>
            <a:r>
              <a:rPr lang="ru-RU" sz="1200" dirty="0">
                <a:solidFill>
                  <a:schemeClr val="tx1"/>
                </a:solidFill>
              </a:rPr>
              <a:t>, указанных в плане расходов;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использовать грант по направлениям, предусмотренным планом расходов</a:t>
            </a:r>
            <a:r>
              <a:rPr lang="ru-RU" sz="1200" b="1" dirty="0">
                <a:solidFill>
                  <a:schemeClr val="tx1"/>
                </a:solidFill>
              </a:rPr>
              <a:t>, в течение 24 месяцев</a:t>
            </a:r>
            <a:r>
              <a:rPr lang="ru-RU" sz="1200" dirty="0">
                <a:solidFill>
                  <a:schemeClr val="tx1"/>
                </a:solidFill>
              </a:rPr>
              <a:t> с даты его получения;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осуществить государственную регистрацию имущества, приобретенного за счет гранта, в случаях, установленных действующим законодательством Российской Федерации;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</a:rPr>
              <a:t>осуществлять </a:t>
            </a:r>
            <a:r>
              <a:rPr lang="ru-RU" sz="1200" dirty="0">
                <a:solidFill>
                  <a:schemeClr val="tx1"/>
                </a:solidFill>
              </a:rPr>
              <a:t>деятельность СФ в течение срока действия </a:t>
            </a:r>
            <a:r>
              <a:rPr lang="ru-RU" sz="1200" dirty="0" smtClean="0">
                <a:solidFill>
                  <a:schemeClr val="tx1"/>
                </a:solidFill>
              </a:rPr>
              <a:t>соглашения, (не менее 5 лет);</a:t>
            </a:r>
            <a:endParaRPr lang="ru-RU" sz="1200" dirty="0">
              <a:solidFill>
                <a:schemeClr val="tx1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</a:rPr>
              <a:t>в </a:t>
            </a:r>
            <a:r>
              <a:rPr lang="ru-RU" sz="1200" dirty="0">
                <a:solidFill>
                  <a:schemeClr val="tx1"/>
                </a:solidFill>
              </a:rPr>
              <a:t>течение 5 лет с даты заключения соглашения предоставлять в Министерство отчеты о деятельности СФ по форме и в сроки, установленные Министерством;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</a:rPr>
              <a:t>приобретать </a:t>
            </a:r>
            <a:r>
              <a:rPr lang="ru-RU" sz="1200" dirty="0">
                <a:solidFill>
                  <a:schemeClr val="tx1"/>
                </a:solidFill>
              </a:rPr>
              <a:t>оборудование и технику, предусмотренную планом расходов, сроком эксплуатации </a:t>
            </a:r>
            <a:r>
              <a:rPr lang="ru-RU" sz="1200" b="1" dirty="0">
                <a:solidFill>
                  <a:schemeClr val="tx1"/>
                </a:solidFill>
              </a:rPr>
              <a:t>не более трех лет </a:t>
            </a:r>
            <a:r>
              <a:rPr lang="ru-RU" sz="1200" dirty="0">
                <a:solidFill>
                  <a:schemeClr val="tx1"/>
                </a:solidFill>
              </a:rPr>
              <a:t>со дня производства такого оборудования и (или) техники;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 smtClean="0">
                <a:solidFill>
                  <a:schemeClr val="tx1"/>
                </a:solidFill>
              </a:rPr>
              <a:t>не </a:t>
            </a:r>
            <a:r>
              <a:rPr lang="ru-RU" sz="1200" dirty="0">
                <a:solidFill>
                  <a:schemeClr val="tx1"/>
                </a:solidFill>
              </a:rPr>
              <a:t>продавать, не дарить, не передавать в аренду, на ответственное хранение, в пользование, не обменивать, не вносить в виде пая, вклада, не отчуждать иным образом в соответствии с законодательством Российской Федерации имущество, приобретенное с использованием средств гранта в течение 5 лет с даты заключения </a:t>
            </a:r>
            <a:r>
              <a:rPr lang="ru-RU" sz="1200" dirty="0" smtClean="0">
                <a:solidFill>
                  <a:schemeClr val="tx1"/>
                </a:solidFill>
              </a:rPr>
              <a:t>соглашения.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39754" y="404664"/>
            <a:ext cx="6408712" cy="5760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Обязательства получателя гранта</a:t>
            </a:r>
          </a:p>
          <a:p>
            <a:pPr algn="ctr"/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>
            <a:off x="4185668" y="954636"/>
            <a:ext cx="484632" cy="43204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6"/>
          <p:cNvPicPr/>
          <p:nvPr/>
        </p:nvPicPr>
        <p:blipFill>
          <a:blip r:embed="rId3"/>
          <a:stretch>
            <a:fillRect/>
          </a:stretch>
        </p:blipFill>
        <p:spPr>
          <a:xfrm>
            <a:off x="-1354589" y="-413516"/>
            <a:ext cx="516799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229408" y="404664"/>
            <a:ext cx="1030164" cy="77256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5921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9"/>
            <a:ext cx="4392488" cy="64807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ОТКАЗ НА УЧАСТИЕ В КОНКУРСНОМ ОТБОРЕ: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Picture 10" descr="Картинки по запросу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265299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120540" y="1268761"/>
            <a:ext cx="5184576" cy="4752527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accent2">
                    <a:lumMod val="75000"/>
                  </a:schemeClr>
                </a:solidFill>
                <a:effectLst/>
              </a:rPr>
              <a:t>представление заявителем заявочной документации в Министерство позже срока, указанного в извещении;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представление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effectLst/>
              </a:rPr>
              <a:t>заявителем заявочной документации в Министерство не в полном объеме;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несоответствие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effectLst/>
              </a:rPr>
              <a:t>представленной заявителем заявочной документации формам, утвержденным Министерством;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несоответствие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effectLst/>
              </a:rPr>
              <a:t>направлений использования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гранта, указанных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effectLst/>
              </a:rPr>
              <a:t>в плане расходов, направлениям, определенным  Порядком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наличие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effectLst/>
              </a:rPr>
              <a:t>задолженности перед бюджетом Республики Крым;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наличие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effectLst/>
              </a:rPr>
              <a:t>неисполненных обязательств по уплате налогов и сборов, страховых взносов, пеней, штрафов и процентов;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accent2">
                    <a:lumMod val="75000"/>
                  </a:schemeClr>
                </a:solidFill>
                <a:effectLst/>
              </a:rPr>
              <a:t>К(Ф)Х находится в процессе ликвидации, реорганизации, процедуре банкротства;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accent2">
                    <a:lumMod val="75000"/>
                  </a:schemeClr>
                </a:solidFill>
                <a:effectLst/>
              </a:rPr>
              <a:t>К(Ф)Х на дату подачи заявки является получателем гранта на развитие К(Ф)Х и (или) семейной фермы, а также получателем средств из бюджета Республики Крым в соответствии с иными правовыми актами на цели предоставления гранта;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accent2">
                    <a:lumMod val="75000"/>
                  </a:schemeClr>
                </a:solidFill>
                <a:effectLst/>
              </a:rPr>
              <a:t>является получателем средств из бюджета Республики Крым в соответствии с иными правовыми актами на цели предоставления гранта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К(Ф)Х  </a:t>
            </a:r>
            <a:r>
              <a:rPr lang="ru-RU" sz="1100" dirty="0">
                <a:solidFill>
                  <a:schemeClr val="accent2">
                    <a:lumMod val="75000"/>
                  </a:schemeClr>
                </a:solidFill>
                <a:effectLst/>
              </a:rPr>
              <a:t>- иностранное юридическое лицо/есть доля иностранных юридических лиц в уставном </a:t>
            </a:r>
            <a:r>
              <a:rPr lang="ru-RU" sz="11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капитале.</a:t>
            </a:r>
            <a:endParaRPr lang="ru-RU" sz="1100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endParaRPr lang="ru-RU" sz="1100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ru-RU" sz="11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Картинки по запросу грустный смайлик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073" y="494096"/>
            <a:ext cx="1228342" cy="9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043217" y="1213960"/>
            <a:ext cx="1030164" cy="77256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3096" y="1206979"/>
            <a:ext cx="1030164" cy="77256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2367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884984" y="3339711"/>
            <a:ext cx="4815180" cy="4393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just">
              <a:buAutoNum type="arabicPeriod"/>
            </a:pPr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endParaRPr lang="ru-RU" sz="1200" u="sng" dirty="0" smtClean="0">
              <a:solidFill>
                <a:schemeClr val="tx1"/>
              </a:solidFill>
            </a:endParaRPr>
          </a:p>
          <a:p>
            <a:r>
              <a:rPr lang="ru-RU" sz="1400" dirty="0" smtClean="0">
                <a:solidFill>
                  <a:schemeClr val="tx1"/>
                </a:solidFill>
              </a:rPr>
              <a:t>Становитесь победителем Конкурсного отбора</a:t>
            </a:r>
          </a:p>
          <a:p>
            <a:pPr algn="ctr"/>
            <a:endParaRPr lang="ru-RU" sz="1200" u="sng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33386" y="431057"/>
            <a:ext cx="3970862" cy="4581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Как получить грант</a:t>
            </a:r>
            <a:endParaRPr lang="ru-RU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9552" y="1004702"/>
            <a:ext cx="8136904" cy="5520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Извещение о проведении конкурсного отбора  с указанием срока, места  </a:t>
            </a:r>
            <a:r>
              <a:rPr lang="ru-RU" sz="1200" dirty="0" smtClean="0">
                <a:solidFill>
                  <a:schemeClr val="tx1"/>
                </a:solidFill>
              </a:rPr>
              <a:t>и </a:t>
            </a:r>
            <a:r>
              <a:rPr lang="ru-RU" sz="1200" dirty="0">
                <a:solidFill>
                  <a:schemeClr val="tx1"/>
                </a:solidFill>
              </a:rPr>
              <a:t>времени приема заявочной документации размещается на официальном сайте Министерства в сети Интернет: </a:t>
            </a:r>
            <a:r>
              <a:rPr lang="en-US" sz="1200" b="1" u="sng" dirty="0">
                <a:solidFill>
                  <a:schemeClr val="tx1"/>
                </a:solidFill>
              </a:rPr>
              <a:t>http</a:t>
            </a:r>
            <a:r>
              <a:rPr lang="ru-RU" sz="1200" b="1" u="sng" dirty="0">
                <a:solidFill>
                  <a:schemeClr val="tx1"/>
                </a:solidFill>
              </a:rPr>
              <a:t>:</a:t>
            </a:r>
            <a:r>
              <a:rPr lang="en-US" sz="1200" b="1" u="sng" dirty="0">
                <a:solidFill>
                  <a:schemeClr val="tx1"/>
                </a:solidFill>
              </a:rPr>
              <a:t>//msh.rk.gov.ru</a:t>
            </a:r>
            <a:endParaRPr lang="ru-RU" sz="12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91780" y="2218876"/>
            <a:ext cx="6108384" cy="4115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Предоставляете </a:t>
            </a:r>
            <a:r>
              <a:rPr lang="ru-RU" sz="1400" dirty="0">
                <a:solidFill>
                  <a:schemeClr val="tx1"/>
                </a:solidFill>
              </a:rPr>
              <a:t>в Министерство </a:t>
            </a:r>
            <a:r>
              <a:rPr lang="ru-RU" sz="1400" dirty="0" smtClean="0">
                <a:solidFill>
                  <a:schemeClr val="tx1"/>
                </a:solidFill>
              </a:rPr>
              <a:t>заявочную документацию; </a:t>
            </a:r>
            <a:endParaRPr lang="ru-RU" sz="14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91780" y="2692654"/>
            <a:ext cx="6108384" cy="5056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Проходите очное </a:t>
            </a:r>
            <a:r>
              <a:rPr lang="ru-RU" sz="1400" dirty="0">
                <a:solidFill>
                  <a:schemeClr val="tx1"/>
                </a:solidFill>
              </a:rPr>
              <a:t>собеседование  и </a:t>
            </a:r>
            <a:r>
              <a:rPr lang="ru-RU" sz="1400" dirty="0" smtClean="0">
                <a:solidFill>
                  <a:schemeClr val="tx1"/>
                </a:solidFill>
              </a:rPr>
              <a:t> защиту </a:t>
            </a:r>
            <a:r>
              <a:rPr lang="ru-RU" sz="1400" dirty="0">
                <a:solidFill>
                  <a:schemeClr val="tx1"/>
                </a:solidFill>
              </a:rPr>
              <a:t>бизнес-плана перед Конкурсной комиссией;</a:t>
            </a:r>
          </a:p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2591780" y="1625215"/>
            <a:ext cx="4428492" cy="42891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2330" y="3919699"/>
            <a:ext cx="3674126" cy="4124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just">
              <a:buAutoNum type="arabicPeriod"/>
            </a:pPr>
            <a:endParaRPr lang="ru-RU" sz="1200" dirty="0" smtClean="0">
              <a:solidFill>
                <a:schemeClr val="tx1"/>
              </a:solidFill>
            </a:endParaRPr>
          </a:p>
          <a:p>
            <a:r>
              <a:rPr lang="ru-RU" sz="1400" dirty="0" smtClean="0">
                <a:solidFill>
                  <a:schemeClr val="tx1"/>
                </a:solidFill>
              </a:rPr>
              <a:t>Становитесь получателем ГРАНТА</a:t>
            </a:r>
            <a:endParaRPr lang="ru-RU" sz="1200" u="sng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67516" y="4389880"/>
            <a:ext cx="5832648" cy="3807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Заключаете с Министерством Соглашение сроком на 5 лет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81590" y="5253423"/>
            <a:ext cx="7848872" cy="4962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ГРАНТ перечисляется на Ваш лицевой счет, открытый в территориальном органе Управления Федерального казначейства по Республике Крым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33386" y="5802936"/>
            <a:ext cx="5843070" cy="5379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just">
              <a:buAutoNum type="arabicPeriod"/>
            </a:pPr>
            <a:endParaRPr lang="ru-RU" sz="1200" dirty="0" smtClean="0">
              <a:solidFill>
                <a:schemeClr val="tx1"/>
              </a:solidFill>
            </a:endParaRPr>
          </a:p>
          <a:p>
            <a:pPr algn="ctr"/>
            <a:endParaRPr lang="ru-RU" sz="1200" u="sng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Расходуете средства ГРАНТА в соответствии с планом расходов бизнес плана</a:t>
            </a:r>
            <a:endParaRPr lang="ru-RU" sz="1200" u="sng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Шеврон 11"/>
          <p:cNvSpPr/>
          <p:nvPr/>
        </p:nvSpPr>
        <p:spPr>
          <a:xfrm rot="5400000">
            <a:off x="5072129" y="1959413"/>
            <a:ext cx="355614" cy="273278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Picture 2" descr="Картинки по запросу cooperation icon">
            <a:extLst>
              <a:ext uri="{FF2B5EF4-FFF2-40B4-BE49-F238E27FC236}">
                <a16:creationId xmlns:a16="http://schemas.microsoft.com/office/drawing/2014/main" id="{1B5E3FF4-D05C-4070-A877-9B5F436E5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16" y="4585382"/>
            <a:ext cx="980928" cy="70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233000"/>
            <a:ext cx="2157752" cy="209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3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0"/>
          <p:cNvSpPr txBox="1">
            <a:spLocks/>
          </p:cNvSpPr>
          <p:nvPr/>
        </p:nvSpPr>
        <p:spPr>
          <a:xfrm>
            <a:off x="442193" y="374597"/>
            <a:ext cx="1037124" cy="757240"/>
          </a:xfrm>
          <a:prstGeom prst="rect">
            <a:avLst/>
          </a:prstGeom>
          <a:ln w="3175" cap="flat" cmpd="sng" algn="ctr">
            <a:solidFill>
              <a:schemeClr val="accent1">
                <a:satMod val="1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ru-RU" sz="3600" b="1" i="1" spc="30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8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380" y="2617988"/>
            <a:ext cx="19442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486" y="4542785"/>
            <a:ext cx="2128790" cy="19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bekirova\Desktop\СПоК презентация\зерн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458" y="3322588"/>
            <a:ext cx="3357438" cy="3130747"/>
          </a:xfrm>
          <a:prstGeom prst="rect">
            <a:avLst/>
          </a:prstGeom>
          <a:noFill/>
        </p:spPr>
      </p:pic>
      <p:pic>
        <p:nvPicPr>
          <p:cNvPr id="6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773" y="968162"/>
            <a:ext cx="194421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479317" y="399730"/>
            <a:ext cx="5973003" cy="58099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Возмещение  части затрат  </a:t>
            </a:r>
            <a:r>
              <a:rPr lang="ru-RU" b="1" dirty="0" err="1" smtClean="0">
                <a:solidFill>
                  <a:schemeClr val="tx1"/>
                </a:solidFill>
              </a:rPr>
              <a:t>СПоК</a:t>
            </a:r>
            <a:r>
              <a:rPr lang="ru-RU" b="1" dirty="0" smtClean="0">
                <a:solidFill>
                  <a:schemeClr val="tx1"/>
                </a:solidFill>
              </a:rPr>
              <a:t>, понесенных  в текущем финансовом году 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78458" y="1326024"/>
            <a:ext cx="2497003" cy="21351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получатель субсидии </a:t>
            </a:r>
            <a:r>
              <a:rPr lang="ru-RU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СПоК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86612" y="2060848"/>
            <a:ext cx="4320480" cy="464829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субъектом малого и среднего предпринимательства в соответствии со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статьей 4 ФЗ № 209-ФЗ; 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ревизионном союзе сельскохозяйственных кооперативов;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зарегистрирован 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(или)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 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налоговый учет на сельской территории Республики Крым, осуществляющий деятельность по заготовке, хранению, подработке, переработке, сортировке, убою, первичной переработке, охлаждению, подготовке к реализации сельскохозяйственной продукции, дикорастущих плодов, грибов и ягод, а также продуктов переработки указанной продукции;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объединяет 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5 личных подсобных хозяйства и (или) 3 иных сельскохозяйственных товаропроизводителей (кроме ассоциированных членов), отвечающих критериям микро- или малого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предприятия.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1176714" y="2818784"/>
            <a:ext cx="1872349" cy="770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Соответствует критериям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479316" y="1022690"/>
            <a:ext cx="5468947" cy="98933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Постановление Совета Министров Республики Крым    </a:t>
            </a:r>
          </a:p>
          <a:p>
            <a:pPr algn="ctr"/>
            <a:r>
              <a:rPr lang="ru-RU" sz="14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  от 24 мая 2019 года № 283</a:t>
            </a:r>
          </a:p>
          <a:p>
            <a:pPr algn="ctr"/>
            <a:r>
              <a:rPr lang="ru-RU" sz="1400" dirty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sz="1400" dirty="0" err="1">
                <a:solidFill>
                  <a:schemeClr val="accent4">
                    <a:lumMod val="50000"/>
                  </a:schemeClr>
                </a:solidFill>
              </a:rPr>
              <a:t>Агростартап</a:t>
            </a:r>
            <a:r>
              <a:rPr lang="ru-RU" sz="1400" dirty="0">
                <a:solidFill>
                  <a:schemeClr val="accent4">
                    <a:lumMod val="50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799891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648" y="332656"/>
            <a:ext cx="7024744" cy="1728192"/>
          </a:xfrm>
          <a:ln>
            <a:solidFill>
              <a:schemeClr val="accent1">
                <a:lumMod val="50000"/>
                <a:alpha val="69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rgbClr val="E6E6E6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000" b="1" dirty="0" smtClean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rgbClr val="E6E6E6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000" dirty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rgbClr val="E6E6E6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000" dirty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rgbClr val="E6E6E6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000" dirty="0" smtClean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rgbClr val="E6E6E6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000" dirty="0" smtClean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rgbClr val="E6E6E6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000" dirty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rgbClr val="E6E6E6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000" dirty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rgbClr val="E6E6E6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000" dirty="0" smtClean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rgbClr val="E6E6E6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000" dirty="0" smtClean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rgbClr val="E6E6E6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000" dirty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rgbClr val="E6E6E6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000" dirty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rgbClr val="E6E6E6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US" sz="2000" dirty="0" smtClean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rgbClr val="E6E6E6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000" dirty="0" smtClean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rgbClr val="E6E6E6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dirty="0" smtClean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«Основную долю продовольственных товаров на рынок поставляют крупные производства, но забывать малые, средние хозяйства, фермерские хозяйства нельзя»</a:t>
            </a:r>
            <a:r>
              <a:rPr lang="ru-RU" sz="2000" b="1" dirty="0" smtClean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chemeClr val="bg1"/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sz="2000" b="1" dirty="0" smtClean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chemeClr val="bg1"/>
                </a:solidFill>
                <a:latin typeface="Calibri"/>
                <a:ea typeface="Times New Roman"/>
                <a:cs typeface="Times New Roman"/>
              </a:rPr>
            </a:br>
            <a:r>
              <a:rPr lang="en-US" sz="2000" b="1" dirty="0" smtClean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chemeClr val="bg1"/>
                </a:solidFill>
                <a:latin typeface="Calibri"/>
                <a:ea typeface="Times New Roman"/>
                <a:cs typeface="Times New Roman"/>
              </a:rPr>
              <a:t>                                                                                                  </a:t>
            </a:r>
            <a:r>
              <a:rPr lang="ru-RU" sz="2000" b="1" dirty="0" smtClean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В.В. Путин</a:t>
            </a:r>
            <a:r>
              <a:rPr lang="ru-RU" sz="1600" b="1" dirty="0" smtClean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600" b="1" dirty="0" smtClean="0">
                <a:ln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0" scaled="1"/>
                    <a:tileRect/>
                  </a:gradFill>
                </a:ln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endParaRPr lang="ru-RU" dirty="0">
              <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4060743"/>
              </p:ext>
            </p:extLst>
          </p:nvPr>
        </p:nvGraphicFramePr>
        <p:xfrm>
          <a:off x="755576" y="1556792"/>
          <a:ext cx="7632847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524328" y="3062248"/>
            <a:ext cx="1030164" cy="77256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9192" y="4077072"/>
            <a:ext cx="1030164" cy="77256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24328" y="4079936"/>
            <a:ext cx="1030164" cy="77256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85310" y="5517232"/>
            <a:ext cx="1030164" cy="772560"/>
          </a:xfrm>
          <a:prstGeom prst="rect">
            <a:avLst/>
          </a:prstGeom>
          <a:ln w="31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192" y="3078724"/>
            <a:ext cx="1030164" cy="77256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832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26"/>
    </mc:Choice>
    <mc:Fallback xmlns="">
      <p:transition spd="slow" advTm="1602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0"/>
          <p:cNvSpPr txBox="1">
            <a:spLocks/>
          </p:cNvSpPr>
          <p:nvPr/>
        </p:nvSpPr>
        <p:spPr>
          <a:xfrm>
            <a:off x="449051" y="336393"/>
            <a:ext cx="1037124" cy="757240"/>
          </a:xfrm>
          <a:prstGeom prst="rect">
            <a:avLst/>
          </a:prstGeom>
          <a:ln w="3175" cap="flat" cmpd="sng" algn="ctr">
            <a:solidFill>
              <a:schemeClr val="accent1">
                <a:satMod val="1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ru-RU" sz="3600" b="1" i="1" spc="30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65509" y="350166"/>
            <a:ext cx="3236971" cy="8947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kern="0" dirty="0">
                <a:solidFill>
                  <a:srgbClr val="32323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ВОЗМЕЩЕНИЕ ЧАСТИ </a:t>
            </a:r>
            <a:r>
              <a:rPr lang="ru-RU" sz="1600" b="1" kern="0" dirty="0" smtClean="0">
                <a:solidFill>
                  <a:srgbClr val="32323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ФАКТИЧЕСКИ ПОНЕСЕННЫХ ЗАТРАТ  </a:t>
            </a:r>
            <a:r>
              <a:rPr lang="ru-RU" sz="1600" b="1" kern="0" dirty="0" err="1" smtClean="0">
                <a:solidFill>
                  <a:srgbClr val="32323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sz="1600" b="1" kern="0" dirty="0" smtClean="0">
                <a:solidFill>
                  <a:srgbClr val="32323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на:</a:t>
            </a:r>
            <a:endParaRPr lang="ru-RU" sz="1600" dirty="0"/>
          </a:p>
        </p:txBody>
      </p:sp>
      <p:sp>
        <p:nvSpPr>
          <p:cNvPr id="4" name="AutoShape 40"/>
          <p:cNvSpPr>
            <a:spLocks noChangeArrowheads="1"/>
          </p:cNvSpPr>
          <p:nvPr/>
        </p:nvSpPr>
        <p:spPr bwMode="auto">
          <a:xfrm>
            <a:off x="373976" y="1333293"/>
            <a:ext cx="4040342" cy="1466469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marL="108000" lvl="0" algn="just">
              <a:spcAft>
                <a:spcPts val="0"/>
              </a:spcAft>
              <a:defRPr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 в целях последующей передачи (реализации) приобретенного имущества в собственность членов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(кроме ассоциированных членов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108000" lvl="0" algn="just">
              <a:spcAft>
                <a:spcPts val="0"/>
              </a:spcAft>
              <a:defRPr/>
            </a:pPr>
            <a:endPara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000" lvl="0" algn="just"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СУБСИДИИ: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50% затрат,  но  не  более 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млн руб.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одного получателя;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0"/>
          <p:cNvSpPr>
            <a:spLocks noChangeArrowheads="1"/>
          </p:cNvSpPr>
          <p:nvPr/>
        </p:nvSpPr>
        <p:spPr bwMode="auto">
          <a:xfrm>
            <a:off x="373976" y="2888117"/>
            <a:ext cx="4040342" cy="858693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marL="108000"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Закупка сельскохозяйственной продукции у членов </a:t>
            </a:r>
            <a:r>
              <a:rPr kumimoji="0" lang="ru-RU" sz="1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(кроме ассоциированных членов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108000"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000"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10 до 15% затрат; 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0"/>
          <p:cNvSpPr>
            <a:spLocks noChangeArrowheads="1"/>
          </p:cNvSpPr>
          <p:nvPr/>
        </p:nvSpPr>
        <p:spPr bwMode="auto">
          <a:xfrm>
            <a:off x="350891" y="4946819"/>
            <a:ext cx="4137920" cy="1549272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Приобретение КРС возрастом до 2 лет в целях замены КРС, больного или инфицированного лейкозом, принадлежащего членам (кроме ассоциированных членов)  </a:t>
            </a:r>
            <a:r>
              <a:rPr kumimoji="0" lang="ru-R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праве собственности.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СУБСИДИИ: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затрат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   не   более  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одного получателя;</a:t>
            </a:r>
            <a:endParaRPr lang="ru-RU" sz="1200" b="1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40"/>
          <p:cNvSpPr>
            <a:spLocks noChangeArrowheads="1"/>
          </p:cNvSpPr>
          <p:nvPr/>
        </p:nvSpPr>
        <p:spPr bwMode="auto">
          <a:xfrm>
            <a:off x="388137" y="3986471"/>
            <a:ext cx="4063427" cy="871994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pPr marR="0" lvl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оказания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услуг 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членам </a:t>
            </a:r>
            <a:r>
              <a:rPr kumimoji="0" lang="ru-RU" sz="1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затрат,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  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одного получателя;</a:t>
            </a:r>
            <a:endParaRPr lang="ru-RU" sz="1200" b="1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88025" y="4909138"/>
            <a:ext cx="4054932" cy="1586953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сельскохозяйственной техники (срок эксплуатации не должен превышать 3 года с года её производства);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оборудования для переработки сельскохозяйственной продукции (за исключением продукции свиноводства);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мобильных торговых объектов.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02480" y="3115765"/>
            <a:ext cx="4094752" cy="1730465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10 % от суммы затрат если выручка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 отчетный квартал  текущего года составила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млн руб. до 2,5 млн руб.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12 % от суммы затрат если выручка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 отчетный квартал  текущего года составила от 2,501 млн руб. до 5 млн руб.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15 % от суммы затрат если выручка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 отчетный квартал  текущего года составила от 5,001 млн руб. до 10 млн руб.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02480" y="417533"/>
            <a:ext cx="4140476" cy="2635323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lvl="0" indent="-171450">
              <a:buFont typeface="Wingdings" panose="05000000000000000000" pitchFamily="2" charset="2"/>
              <a:buChar char="ü"/>
              <a:defRPr/>
            </a:pPr>
            <a:r>
              <a:rPr lang="ru-RU" sz="1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сельскохозяйственных животных (кроме свиней) и птицы;</a:t>
            </a:r>
            <a:endParaRPr lang="ru-RU" sz="1200" b="1" kern="0" dirty="0">
              <a:solidFill>
                <a:sysClr val="windowText" lastClr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Wingdings" panose="05000000000000000000" pitchFamily="2" charset="2"/>
              <a:buChar char="ü"/>
              <a:defRPr/>
            </a:pPr>
            <a:r>
              <a:rPr lang="ru-RU" sz="1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рыбопосадочного материала;</a:t>
            </a:r>
            <a:endParaRPr lang="ru-RU" sz="1200" b="1" kern="0" dirty="0">
              <a:solidFill>
                <a:sysClr val="windowText" lastClr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Wingdings" panose="05000000000000000000" pitchFamily="2" charset="2"/>
              <a:buChar char="ü"/>
              <a:defRPr/>
            </a:pPr>
            <a:r>
              <a:rPr lang="ru-RU" sz="1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специализированного инвентаря, материалов и оборудования, средств автоматизации;</a:t>
            </a:r>
            <a:endParaRPr lang="ru-RU" sz="1200" b="1" kern="0" dirty="0">
              <a:solidFill>
                <a:sysClr val="windowText" lastClr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Wingdings" panose="05000000000000000000" pitchFamily="2" charset="2"/>
              <a:buChar char="ü"/>
              <a:defRPr/>
            </a:pPr>
            <a:r>
              <a:rPr lang="ru-RU" sz="1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посадочного материала для закладки многолетних насаждений, включая </a:t>
            </a:r>
            <a:r>
              <a:rPr lang="ru-RU" sz="1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виноградники</a:t>
            </a:r>
            <a:r>
              <a:rPr lang="ru-RU" sz="1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200" b="1" kern="0" dirty="0">
              <a:solidFill>
                <a:sysClr val="windowText" lastClr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Wingdings" panose="05000000000000000000" pitchFamily="2" charset="2"/>
              <a:buChar char="ü"/>
              <a:defRPr/>
            </a:pPr>
            <a:r>
              <a:rPr lang="ru-RU" sz="1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племенного материала (кроме свиней);</a:t>
            </a:r>
            <a:endParaRPr lang="ru-RU" sz="1200" b="1" kern="0" dirty="0">
              <a:solidFill>
                <a:sysClr val="windowText" lastClr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buFont typeface="Wingdings" panose="05000000000000000000" pitchFamily="2" charset="2"/>
              <a:buChar char="ü"/>
              <a:defRPr/>
            </a:pPr>
            <a:r>
              <a:rPr lang="ru-RU" sz="1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приобретение крупного рогатого скота возрастом до 2 лет в целях замены стада КРС больного или инфицированного лейкозом, принадлежащего членам (кроме ассоциированных членов) </a:t>
            </a:r>
            <a:r>
              <a:rPr lang="ru-RU" sz="12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СПоК</a:t>
            </a:r>
            <a:r>
              <a:rPr lang="ru-RU" sz="1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праве собственности </a:t>
            </a:r>
            <a:endParaRPr lang="ru-RU" sz="1200" b="1" kern="0" dirty="0">
              <a:solidFill>
                <a:sysClr val="windowText" lastClr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1532020" y="1093632"/>
            <a:ext cx="663715" cy="337769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врон 15"/>
          <p:cNvSpPr/>
          <p:nvPr/>
        </p:nvSpPr>
        <p:spPr>
          <a:xfrm rot="20977285">
            <a:off x="4223444" y="2019075"/>
            <a:ext cx="565412" cy="271779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Шеврон 16"/>
          <p:cNvSpPr/>
          <p:nvPr/>
        </p:nvSpPr>
        <p:spPr>
          <a:xfrm rot="1844151">
            <a:off x="4193818" y="3267621"/>
            <a:ext cx="607047" cy="271779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Шеврон 17"/>
          <p:cNvSpPr/>
          <p:nvPr/>
        </p:nvSpPr>
        <p:spPr>
          <a:xfrm rot="2718460">
            <a:off x="4197791" y="4687857"/>
            <a:ext cx="765111" cy="271779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40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2" y="404588"/>
            <a:ext cx="2657067" cy="2196104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354284" y="2369502"/>
            <a:ext cx="2870595" cy="184652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accent4">
                    <a:lumMod val="50000"/>
                  </a:schemeClr>
                </a:solidFill>
              </a:rPr>
              <a:t>СПоК</a:t>
            </a:r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</a:rPr>
              <a:t> - участник 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ведомственной программы </a:t>
            </a:r>
          </a:p>
          <a:p>
            <a:pPr algn="ctr"/>
            <a:endParaRPr lang="ru-RU" sz="1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794689" y="934196"/>
            <a:ext cx="4533520" cy="74338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Постановление Совета министров Республики Крым </a:t>
            </a:r>
          </a:p>
          <a:p>
            <a:pPr algn="ctr"/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29.05.2019 № 298</a:t>
            </a:r>
            <a:endParaRPr lang="ru-RU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05756" y="4286752"/>
            <a:ext cx="2736303" cy="16344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Получателями субсидии являются члены </a:t>
            </a:r>
            <a:r>
              <a:rPr lang="ru-RU" sz="1400" b="1" dirty="0" err="1">
                <a:solidFill>
                  <a:schemeClr val="accent4">
                    <a:lumMod val="50000"/>
                  </a:schemeClr>
                </a:solidFill>
              </a:rPr>
              <a:t>СПоК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</a:rPr>
              <a:t>-участника ведомственной программы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55587" y="1797620"/>
            <a:ext cx="5533025" cy="299029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зарегистрирован и поставлен на налоговый учет на территории Республики Крым до 1 января текущего финансового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года;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объединяет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 менее 10 сельскохозяйственных производителей, признаваемых таковыми в соответствии со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статьей 3 ФЗ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от 29 декабря 2006 года N 264-ФЗ "О развитии сельского хозяйства", на правах членов 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СПоКа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(без учета ассоциированных членов 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СПоКа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находится в процедуре реорганизации, ликвидации или несостоятельности (банкротства) в соответствии с законодательством Российской Федерации;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является членом ревизионного союза сельскохозяйственных кооперативов;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 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СПоК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отсутствует неисполненная обязанность по уплате налогов, сборов, страховых взносов, пеней, штрафов и процентов, подлежащих уплате в соответствии с законодательством Российской Федерации о налогах и сборах, по состоянию на дату не ранее 30 календарных дней до даты подачи заявочной документации.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93045" y="4853942"/>
            <a:ext cx="5495567" cy="148409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Крестьянские фермерские хозяйства;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Личные подсобные хозяйства;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Индивидуальные предприниматели, признанные сельскохозяйственными товаропроизводителями.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552551" y="3404439"/>
            <a:ext cx="1872349" cy="770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Соответствует критериям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1420698" y="5595991"/>
            <a:ext cx="1872347" cy="7702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Соответствует критериям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555776" y="404664"/>
            <a:ext cx="6189028" cy="58099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Поддержка членов сельскохозяйственного потребительского кооператива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75860" y="372161"/>
            <a:ext cx="1030164" cy="77256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6531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23528" y="324940"/>
            <a:ext cx="2448272" cy="1879924"/>
            <a:chOff x="0" y="194163"/>
            <a:chExt cx="2793190" cy="1321444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0" y="194163"/>
              <a:ext cx="2793190" cy="1321444"/>
            </a:xfrm>
            <a:prstGeom prst="roundRect">
              <a:avLst/>
            </a:prstGeom>
            <a:blipFill rotWithShape="0">
              <a:blip r:embed="rId2"/>
              <a:stretch>
                <a:fillRect/>
              </a:stretch>
            </a:blip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 txBox="1"/>
            <p:nvPr/>
          </p:nvSpPr>
          <p:spPr>
            <a:xfrm>
              <a:off x="64508" y="258671"/>
              <a:ext cx="2664174" cy="11924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7620" rIns="15240" bIns="7620" numCol="1" spcCol="1270" anchor="ctr" anchorCtr="0">
              <a:noAutofit/>
            </a:bodyPr>
            <a:lstStyle/>
            <a:p>
              <a:pPr lvl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00" kern="120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-</a:t>
              </a: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2715258" y="404664"/>
            <a:ext cx="6029545" cy="58099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Поддержка членов сельскохозяйственного потребительского кооператива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78621" y="341873"/>
            <a:ext cx="1030164" cy="77256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87824" y="1012134"/>
            <a:ext cx="4536504" cy="5274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Возмещение части фактически понесенных </a:t>
            </a:r>
          </a:p>
          <a:p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затрат членами </a:t>
            </a:r>
            <a:r>
              <a:rPr lang="ru-RU" sz="1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СПоК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на: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0070" y="2167678"/>
            <a:ext cx="4263938" cy="618184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rgbClr val="002060"/>
                </a:solidFill>
              </a:rPr>
              <a:t>На приобретенный посадочный материал  многолетних ягодных, плодовых культур и винограда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7162" y="2813076"/>
            <a:ext cx="4263938" cy="58590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dirty="0" smtClean="0">
                <a:solidFill>
                  <a:srgbClr val="002060"/>
                </a:solidFill>
              </a:rPr>
              <a:t>На приобретенные и установленные теплицы для возделывание </a:t>
            </a:r>
            <a:r>
              <a:rPr lang="ru-RU" sz="1100" dirty="0" err="1" smtClean="0">
                <a:solidFill>
                  <a:srgbClr val="002060"/>
                </a:solidFill>
              </a:rPr>
              <a:t>сельхозкультур</a:t>
            </a:r>
            <a:r>
              <a:rPr lang="ru-RU" sz="1100" dirty="0" smtClean="0">
                <a:solidFill>
                  <a:srgbClr val="002060"/>
                </a:solidFill>
              </a:rPr>
              <a:t> в закрытом грунте 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1207" y="3456074"/>
            <a:ext cx="4239893" cy="66394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rgbClr val="002060"/>
                </a:solidFill>
              </a:rPr>
              <a:t>На проведенные агротехнические работы по созданию кормовых угодий, включая приобретение семенного материала и удобрений и услуг по обработке почвы 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0070" y="4180105"/>
            <a:ext cx="4233191" cy="58165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rgbClr val="002060"/>
                </a:solidFill>
              </a:rPr>
              <a:t>На приобретенные корма  для содержания поголовья КРС молочного и мясного направлений продуктивности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1207" y="4821841"/>
            <a:ext cx="4239893" cy="721035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rgbClr val="002060"/>
                </a:solidFill>
              </a:rPr>
              <a:t>На приобретенное поголовье молодняка КРС для 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откорма весом не менее 200 кг с последующей реализацией в </a:t>
            </a:r>
            <a:r>
              <a:rPr lang="ru-RU" sz="1100" dirty="0" err="1" smtClean="0">
                <a:solidFill>
                  <a:srgbClr val="002060"/>
                </a:solidFill>
              </a:rPr>
              <a:t>СПоК</a:t>
            </a:r>
            <a:r>
              <a:rPr lang="ru-RU" sz="1100" dirty="0" smtClean="0">
                <a:solidFill>
                  <a:srgbClr val="002060"/>
                </a:solidFill>
              </a:rPr>
              <a:t> по достижению веса </a:t>
            </a:r>
          </a:p>
          <a:p>
            <a:r>
              <a:rPr lang="ru-RU" sz="1100" dirty="0" smtClean="0">
                <a:solidFill>
                  <a:srgbClr val="002060"/>
                </a:solidFill>
              </a:rPr>
              <a:t>не менее 480 кг.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91206" y="5649291"/>
            <a:ext cx="4396817" cy="838452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rgbClr val="002060"/>
                </a:solidFill>
              </a:rPr>
              <a:t>На возмещение недополученного дохода  при содержании  теленка возрастом до 6 месяцев по технологии «корова-теленок» при условии достижения им веса в возрасте 6 мес.  не менее 180 кг.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00550" y="1628800"/>
            <a:ext cx="4140340" cy="144016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 algn="just" defTabSz="466725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 defTabSz="466725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руб.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1 саженец приобретенного посадочного материала многолетних ягодных кустарниковых насаждений, но не более 80% стоимости приобретенных саженцев;</a:t>
            </a:r>
          </a:p>
          <a:p>
            <a:pPr marL="171450" indent="-171450" algn="just" defTabSz="466725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руб.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1 саженец приобретенного посадочного материала плодовых культур и винограда, но не более 80% стоимости приобретенных саженцев; </a:t>
            </a:r>
          </a:p>
          <a:p>
            <a:pPr marL="171450" lvl="0" indent="-171450" algn="just" defTabSz="466725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774972" y="3089893"/>
            <a:ext cx="4065918" cy="618184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 algn="just" defTabSz="466725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руб.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1 </a:t>
            </a:r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приобретенных и установленных теплиц, но не более 70% оплаченной стоимости;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88023" y="3729010"/>
            <a:ext cx="4065918" cy="618184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 defTabSz="466725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 defTabSz="466725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тыс. руб.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1 га кормовых угодий, на которых проведены агротехнические работы, но  не более 80% понесенных затрат;</a:t>
            </a:r>
          </a:p>
          <a:p>
            <a:pPr marL="171450" lvl="0" indent="-171450" algn="just" defTabSz="466725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56985" y="4380058"/>
            <a:ext cx="4065918" cy="618184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 algn="just" defTabSz="466725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тыс. руб. за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тонну приобретенных кормов, для содержания с/х животных, но не более 70% понесенных затрат;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755871" y="5047499"/>
            <a:ext cx="4065918" cy="618184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 algn="just" defTabSz="466725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тыс. руб.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1 голову приобретенного молодняка КРС;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860031" y="5739767"/>
            <a:ext cx="3980859" cy="74797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 algn="just" defTabSz="466725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тыс. руб. 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возмещение недополученного дохода при содержании теленка возрастом до 6 месяцев по технологии «корова-теленок».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Шеврон 22"/>
          <p:cNvSpPr/>
          <p:nvPr/>
        </p:nvSpPr>
        <p:spPr>
          <a:xfrm>
            <a:off x="4458234" y="2296759"/>
            <a:ext cx="316738" cy="271779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Шеврон 23"/>
          <p:cNvSpPr/>
          <p:nvPr/>
        </p:nvSpPr>
        <p:spPr>
          <a:xfrm rot="946854">
            <a:off x="4516160" y="3066671"/>
            <a:ext cx="316738" cy="271779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Шеврон 24"/>
          <p:cNvSpPr/>
          <p:nvPr/>
        </p:nvSpPr>
        <p:spPr>
          <a:xfrm rot="1249769">
            <a:off x="4489124" y="3709251"/>
            <a:ext cx="316738" cy="271779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Шеврон 25"/>
          <p:cNvSpPr/>
          <p:nvPr/>
        </p:nvSpPr>
        <p:spPr>
          <a:xfrm rot="1025195">
            <a:off x="4488810" y="4389544"/>
            <a:ext cx="316738" cy="271779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Шеврон 26"/>
          <p:cNvSpPr/>
          <p:nvPr/>
        </p:nvSpPr>
        <p:spPr>
          <a:xfrm rot="698239">
            <a:off x="4488310" y="5057817"/>
            <a:ext cx="316738" cy="271779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Шеврон 27"/>
          <p:cNvSpPr/>
          <p:nvPr/>
        </p:nvSpPr>
        <p:spPr>
          <a:xfrm>
            <a:off x="4631100" y="5970574"/>
            <a:ext cx="316738" cy="271779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Стрелка вниз 29"/>
          <p:cNvSpPr/>
          <p:nvPr/>
        </p:nvSpPr>
        <p:spPr>
          <a:xfrm>
            <a:off x="3493859" y="1539615"/>
            <a:ext cx="484632" cy="665249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20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7544" y="404664"/>
            <a:ext cx="8136904" cy="6480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КАК СОЗДАТЬ СЕЛЬСКОХОЗЯЙСТВЕННЫЙ ПОТРЕБИТЕЛЬСКИЙ КООПЕРАТИВ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1638" y="1871234"/>
            <a:ext cx="4243798" cy="8184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1.Разрабатывает бизнес-план развития;</a:t>
            </a:r>
          </a:p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2.Готовит проект Устава;</a:t>
            </a:r>
          </a:p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3.Собирает первое собрание;</a:t>
            </a:r>
          </a:p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4.Готовит протокол  организационного собрания.</a:t>
            </a:r>
            <a:endParaRPr lang="ru-RU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22661" y="1911745"/>
            <a:ext cx="2605499" cy="5173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собрание членов кооператива</a:t>
            </a:r>
            <a:endParaRPr lang="ru-RU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67544" y="853636"/>
            <a:ext cx="8136904" cy="1152128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ииии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1638" y="1270582"/>
            <a:ext cx="2679810" cy="51733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Инициативная группа формирует: 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47863" y="1272666"/>
            <a:ext cx="1843927" cy="5040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Инициативный комитет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28205" y="1271522"/>
            <a:ext cx="2336070" cy="5173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Организационный комитет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514821" y="2028465"/>
            <a:ext cx="2298908" cy="79378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2060"/>
                </a:solidFill>
              </a:rPr>
              <a:t>5 физических лиц </a:t>
            </a:r>
          </a:p>
          <a:p>
            <a:pPr algn="ctr"/>
            <a:r>
              <a:rPr lang="ru-RU" sz="1100" dirty="0">
                <a:solidFill>
                  <a:srgbClr val="002060"/>
                </a:solidFill>
              </a:rPr>
              <a:t>и</a:t>
            </a:r>
            <a:r>
              <a:rPr lang="ru-RU" sz="1100" dirty="0" smtClean="0">
                <a:solidFill>
                  <a:srgbClr val="002060"/>
                </a:solidFill>
              </a:rPr>
              <a:t>ли</a:t>
            </a:r>
          </a:p>
          <a:p>
            <a:pPr algn="ctr"/>
            <a:r>
              <a:rPr lang="ru-RU" sz="1100" dirty="0" smtClean="0">
                <a:solidFill>
                  <a:srgbClr val="002060"/>
                </a:solidFill>
              </a:rPr>
              <a:t> 2 юридических лица</a:t>
            </a:r>
            <a:endParaRPr lang="ru-RU" sz="1100" dirty="0">
              <a:solidFill>
                <a:srgbClr val="002060"/>
              </a:solidFill>
            </a:endParaRPr>
          </a:p>
        </p:txBody>
      </p:sp>
      <p:sp>
        <p:nvSpPr>
          <p:cNvPr id="13" name="Шеврон 12"/>
          <p:cNvSpPr/>
          <p:nvPr/>
        </p:nvSpPr>
        <p:spPr>
          <a:xfrm rot="1305379">
            <a:off x="6385844" y="2232938"/>
            <a:ext cx="484632" cy="216024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7544" y="2845896"/>
            <a:ext cx="5467260" cy="12362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rabicPeriod"/>
            </a:pPr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indent="-228600">
              <a:buAutoNum type="arabicPeriod"/>
            </a:pP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Утверждает состав членов кооператива и его  Устав;</a:t>
            </a:r>
          </a:p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Формирует органы  управления  (правление, председатель, наблюдательный совет, исполнительная дирекция, бухгалтер);</a:t>
            </a:r>
          </a:p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3.Определять размер паевого фонда и  членских взносов в кооператив;</a:t>
            </a:r>
          </a:p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Наделяет полномочиями председателя.</a:t>
            </a:r>
          </a:p>
          <a:p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3923" y="4364707"/>
            <a:ext cx="2479631" cy="3535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Федеральная налоговая служба</a:t>
            </a:r>
            <a:endParaRPr lang="ru-RU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217188" y="4613159"/>
            <a:ext cx="3225651" cy="9009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1.Регистрирует кооператив, выдает свидетельство о регистрации;</a:t>
            </a:r>
          </a:p>
          <a:p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Выдает свидетельство о постановке на налоговый учет</a:t>
            </a:r>
            <a:endParaRPr lang="ru-RU" sz="1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15347" y="3011602"/>
            <a:ext cx="2690718" cy="136236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регистрации</a:t>
            </a:r>
          </a:p>
          <a:p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1.Устав кооператива</a:t>
            </a:r>
          </a:p>
          <a:p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2.Протокол организационного собрания членов кооператива;</a:t>
            </a:r>
          </a:p>
          <a:p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3.Выписка из временного р/</a:t>
            </a:r>
            <a:r>
              <a:rPr lang="ru-RU" sz="11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</a:t>
            </a:r>
            <a:r>
              <a:rPr lang="ru-RU" sz="1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 внесении не менее 25% паевого фонда</a:t>
            </a:r>
            <a:endParaRPr lang="ru-RU" sz="11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220890" y="4502363"/>
            <a:ext cx="2479631" cy="3535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КООПЕРПТИВ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42839" y="5142423"/>
            <a:ext cx="3161609" cy="124129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1.Печать</a:t>
            </a:r>
          </a:p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2.Р/</a:t>
            </a:r>
            <a:r>
              <a:rPr lang="ru-RU" sz="1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</a:t>
            </a:r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банке</a:t>
            </a:r>
          </a:p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3.Внутренний регламент</a:t>
            </a:r>
          </a:p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4.Работает</a:t>
            </a:r>
          </a:p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5.Вступает в ревизионный союз</a:t>
            </a:r>
          </a:p>
          <a:p>
            <a:r>
              <a:rPr lang="ru-RU" sz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Бизнес-план, кредитная заявка.</a:t>
            </a:r>
            <a:endParaRPr lang="ru-RU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Шеврон 19"/>
          <p:cNvSpPr/>
          <p:nvPr/>
        </p:nvSpPr>
        <p:spPr>
          <a:xfrm rot="5400000">
            <a:off x="8010482" y="4279324"/>
            <a:ext cx="484632" cy="216024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Шеврон 20"/>
          <p:cNvSpPr/>
          <p:nvPr/>
        </p:nvSpPr>
        <p:spPr>
          <a:xfrm rot="5400000">
            <a:off x="6253925" y="4876275"/>
            <a:ext cx="484632" cy="216024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Шеврон 21"/>
          <p:cNvSpPr/>
          <p:nvPr/>
        </p:nvSpPr>
        <p:spPr>
          <a:xfrm rot="6900896">
            <a:off x="4733465" y="2531187"/>
            <a:ext cx="484632" cy="216024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Шеврон 22"/>
          <p:cNvSpPr/>
          <p:nvPr/>
        </p:nvSpPr>
        <p:spPr>
          <a:xfrm rot="9086487">
            <a:off x="2104967" y="4105952"/>
            <a:ext cx="484632" cy="216024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3211448" y="1278682"/>
            <a:ext cx="136415" cy="484632"/>
          </a:xfrm>
          <a:prstGeom prst="homePlate">
            <a:avLst>
              <a:gd name="adj" fmla="val 78899"/>
            </a:avLst>
          </a:prstGeom>
          <a:solidFill>
            <a:srgbClr val="0070C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>
            <a:off x="5191790" y="1293606"/>
            <a:ext cx="136415" cy="484632"/>
          </a:xfrm>
          <a:prstGeom prst="homePlate">
            <a:avLst>
              <a:gd name="adj" fmla="val 78899"/>
            </a:avLst>
          </a:prstGeom>
          <a:solidFill>
            <a:srgbClr val="0070C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418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02920" y="600764"/>
            <a:ext cx="8245544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 КОМПЕТЕНЦИЙ </a:t>
            </a: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СФЕРЕ СЕЛЬСКОХОЗЯЙСТВЕННОЙ КООПЕРАЦИИ И ПОДДЕРЖКИ ФЕРМЕРОВ 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ГБУ РК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КРЫМСКИЙ ИКЦ АПК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РЕСПУБЛИКЕ КРЫМ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9608" y="1597331"/>
            <a:ext cx="1635376" cy="1462343"/>
          </a:xfrm>
          <a:prstGeom prst="roundRect">
            <a:avLst>
              <a:gd name="adj" fmla="val 10000"/>
            </a:avLst>
          </a:prstGeom>
          <a:blipFill rotWithShape="0">
            <a:blip r:embed="rId2"/>
            <a:stretch>
              <a:fillRect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Скругленный прямоугольник 4"/>
          <p:cNvSpPr/>
          <p:nvPr/>
        </p:nvSpPr>
        <p:spPr>
          <a:xfrm>
            <a:off x="510945" y="3212976"/>
            <a:ext cx="1396760" cy="1025040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Скругленный прямоугольник 5"/>
          <p:cNvSpPr/>
          <p:nvPr/>
        </p:nvSpPr>
        <p:spPr>
          <a:xfrm>
            <a:off x="510945" y="4495919"/>
            <a:ext cx="1596947" cy="1309345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Скругленный прямоугольник 6"/>
          <p:cNvSpPr/>
          <p:nvPr/>
        </p:nvSpPr>
        <p:spPr>
          <a:xfrm>
            <a:off x="2339752" y="1484784"/>
            <a:ext cx="6408712" cy="7920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Сбытовое сопровождение и продвижение агропромышленной продукции;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Сбор и подготовка документов для участия в федеральных и региональных программах государственной поддержки; </a:t>
            </a:r>
            <a:endParaRPr lang="ru-RU" sz="12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Информационно-консультационное </a:t>
            </a:r>
            <a:r>
              <a:rPr lang="ru-RU" sz="1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сопровождение в сфере АПК</a:t>
            </a:r>
            <a: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200" b="1" dirty="0">
              <a:solidFill>
                <a:sysClr val="window" lastClr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68352" y="2328502"/>
            <a:ext cx="6408712" cy="7920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Внедрение готовых типовых деловых решений;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Бухгалтерское и налоговое сопровождение;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Обучение исполнительных директоров кооперативов</a:t>
            </a:r>
            <a:r>
              <a:rPr lang="ru-RU" sz="1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86751" y="3246549"/>
            <a:ext cx="6408712" cy="11185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Выявление активных кооперативных групп на сельских территориях в формате выездных семинаров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Кластерный анализ ресурсного потенциала;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Составление рейтинга сельских поселений по индексу деловой активности;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Моделирование кооперативного партнерства;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Подбор интеграторов.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83768" y="4581128"/>
            <a:ext cx="4608512" cy="165618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</a:pP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ГБУ РК </a:t>
            </a:r>
            <a:r>
              <a:rPr lang="ru-RU" altLang="ru-RU" sz="14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Крымский ИКЦ АПК</a:t>
            </a:r>
            <a:r>
              <a:rPr lang="ru-RU" altLang="ru-RU" sz="14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400" dirty="0">
              <a:solidFill>
                <a:schemeClr val="tx1"/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</a:pP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Республика Крым, г. Симферополь, ул. Ленина 27а</a:t>
            </a:r>
            <a:endParaRPr lang="ru-RU" altLang="ru-RU" sz="1400" dirty="0">
              <a:solidFill>
                <a:schemeClr val="tx1"/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</a:pP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Электронный адрес: </a:t>
            </a:r>
            <a:r>
              <a:rPr lang="en-US" alt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znicug</a:t>
            </a: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@</a:t>
            </a:r>
            <a:r>
              <a:rPr lang="en-US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mail</a:t>
            </a: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alt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ru</a:t>
            </a:r>
            <a:endParaRPr lang="ru-RU" altLang="ru-RU" sz="1400" dirty="0">
              <a:solidFill>
                <a:schemeClr val="tx1"/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</a:pP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Официальный сайт: </a:t>
            </a:r>
            <a:r>
              <a:rPr lang="en-US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znicug</a:t>
            </a: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altLang="ru-RU" sz="1400" dirty="0">
              <a:solidFill>
                <a:schemeClr val="tx1"/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25" algn="l"/>
              </a:tabLst>
            </a:pPr>
            <a:r>
              <a:rPr lang="ru-RU" alt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Контактный телефон: </a:t>
            </a:r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22-33-64</a:t>
            </a:r>
            <a:endParaRPr lang="ru-RU" alt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5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1000"/>
                    </a14:imgEffect>
                    <a14:imgEffect>
                      <a14:brightnessContrast bright="-19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35" y="260648"/>
            <a:ext cx="8880329" cy="64807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2975" y="320856"/>
            <a:ext cx="8496944" cy="830997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bg2">
                  <a:tint val="89000"/>
                  <a:shade val="62000"/>
                  <a:satMod val="110000"/>
                  <a:lumMod val="72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A98D63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ФОРМЫ </a:t>
            </a:r>
            <a:r>
              <a:rPr lang="ru-RU" sz="2400" b="1" dirty="0">
                <a:solidFill>
                  <a:srgbClr val="A98D63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ГОСУДАРСТВЕННОЙ </a:t>
            </a:r>
            <a:r>
              <a:rPr lang="ru-RU" sz="2400" b="1" dirty="0" smtClean="0">
                <a:solidFill>
                  <a:srgbClr val="A98D63">
                    <a:lumMod val="50000"/>
                  </a:srgb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ea typeface="+mj-ea"/>
                <a:cs typeface="+mj-cs"/>
              </a:rPr>
              <a:t>ПОДДЕРЖКИ ДЛЯ МАЛЫХ ФОРМ ХОЗЯЙСТВОВАНИЯ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4777" y="1652154"/>
            <a:ext cx="4499231" cy="336880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indent="-114300" algn="just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400" b="1" u="sng" dirty="0">
                <a:solidFill>
                  <a:schemeClr val="accent6">
                    <a:lumMod val="50000"/>
                  </a:schemeClr>
                </a:solidFill>
              </a:rPr>
              <a:t>ГРАНТЫ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– (ДЕНЕЖНЫЕ СРЕДСТВА, ВЫДАННЫЕ ДО НАЧАЛА РЕАЛИЗАЦИИ ПРОЕКТА)  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в форме субсидии на создание и развитие крестьянского (фермерского) хозяйства и развитие сельскохозяйственной потребительской кооперации </a:t>
            </a:r>
          </a:p>
          <a:p>
            <a:pPr marL="114300" lvl="1" indent="-114300" algn="just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Гранты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предоставляются на основе </a:t>
            </a:r>
            <a:r>
              <a:rPr lang="ru-RU" sz="1200" b="1" dirty="0" err="1">
                <a:solidFill>
                  <a:schemeClr val="accent6">
                    <a:lumMod val="50000"/>
                  </a:schemeClr>
                </a:solidFill>
              </a:rPr>
              <a:t>софинансирования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в следующих пропорциях: </a:t>
            </a:r>
          </a:p>
          <a:p>
            <a:pPr marL="0" lvl="1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400" b="1" dirty="0">
                <a:solidFill>
                  <a:srgbClr val="FF0000"/>
                </a:solidFill>
              </a:rPr>
              <a:t>(бюджет/собственные средства)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400" b="1" dirty="0">
                <a:solidFill>
                  <a:srgbClr val="FF0000"/>
                </a:solidFill>
              </a:rPr>
              <a:t>90/10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для начинающих фермеров, в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т.ч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. по АГРОСТАРАП;</a:t>
            </a:r>
          </a:p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400" b="1" dirty="0">
                <a:solidFill>
                  <a:srgbClr val="FF0000"/>
                </a:solidFill>
              </a:rPr>
              <a:t>60/40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для семейных ферм и сельскохозяйственных потребительских кооперативов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76056" y="1647804"/>
            <a:ext cx="3807411" cy="3312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indent="-11430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400" b="1" u="sng" dirty="0">
                <a:solidFill>
                  <a:schemeClr val="accent6">
                    <a:lumMod val="50000"/>
                  </a:schemeClr>
                </a:solidFill>
              </a:rPr>
              <a:t>СУБСИДИИ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– ВОЗМЕЩАЕМАЯ ЧАСТЬ ФАКТИЧЕСКИ ПОНЕСЕННЫХ ЗАТРАТ </a:t>
            </a:r>
            <a:r>
              <a:rPr lang="ru-RU" sz="1200" b="1" dirty="0" err="1">
                <a:solidFill>
                  <a:schemeClr val="accent6">
                    <a:lumMod val="50000"/>
                  </a:schemeClr>
                </a:solidFill>
              </a:rPr>
              <a:t>СПоК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ИЛИ ЧЛЕНАМ </a:t>
            </a:r>
            <a:r>
              <a:rPr lang="ru-RU" sz="1200" b="1" dirty="0" err="1">
                <a:solidFill>
                  <a:schemeClr val="accent6">
                    <a:lumMod val="50000"/>
                  </a:schemeClr>
                </a:solidFill>
              </a:rPr>
              <a:t>СПоК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0" lvl="1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2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lvl="1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-СУБСИДИРУЮТСЯ ЧАСТЬ ПОНЕСЕННЫХ ЗАТРАТ   ТЕКУЩЕГО ФИНАНСОВОГО ГОДА </a:t>
            </a:r>
            <a:r>
              <a:rPr lang="ru-RU" sz="1200" b="1" dirty="0" err="1">
                <a:solidFill>
                  <a:schemeClr val="accent6">
                    <a:lumMod val="50000"/>
                  </a:schemeClr>
                </a:solidFill>
              </a:rPr>
              <a:t>СПоК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marL="0" lvl="1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lvl="1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- СУБСИДИРУЮТСЯ ЧАСТЬ ПОНЕСЕННЫХ ЗАТРАТ   (без учета НДС) ТЕКУЩЕГО ФИНАНСОВОГО ГОДА И ГОДА, П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</a:rPr>
              <a:t>РЕДШЕСТВУЮЩЕГО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ТЕКУЩЕМУ ФИНАНСОВОМУ ГОДУ ЧЛЕНАМ </a:t>
            </a:r>
            <a:r>
              <a:rPr lang="ru-RU" sz="1200" b="1" dirty="0" err="1">
                <a:solidFill>
                  <a:schemeClr val="accent6">
                    <a:lumMod val="50000"/>
                  </a:schemeClr>
                </a:solidFill>
              </a:rPr>
              <a:t>СПоК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2323818" y="1151854"/>
            <a:ext cx="484632" cy="4769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052012" y="1127932"/>
            <a:ext cx="484632" cy="50086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1835" y="5373216"/>
            <a:ext cx="8880329" cy="129614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ОБЯЗАТЕЛЬНОЕ  УСЛОВИЕ ДЛЯ ПОЛУЧЕНИЯ ГОСУДАРСТВЕННОЙ ПОДДЕРЖКИ!!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Крестьянское (фермерское) хозяйство должно быть зарегистрировано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 на сельской территории Республики Крым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24" name="Объект 6"/>
          <p:cNvPicPr/>
          <p:nvPr/>
        </p:nvPicPr>
        <p:blipFill>
          <a:blip r:embed="rId4"/>
          <a:stretch>
            <a:fillRect/>
          </a:stretch>
        </p:blipFill>
        <p:spPr>
          <a:xfrm>
            <a:off x="-3492896" y="4964522"/>
            <a:ext cx="516799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648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" y="340264"/>
            <a:ext cx="8565041" cy="618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367" y="371239"/>
            <a:ext cx="8530194" cy="94450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3"/>
                </a:solidFill>
              </a:rPr>
              <a:t>ГОСУДАРСТВЕННАЯ ПОДДЕРЖКА МАЛЫМ ФОРМАМ ХОЗЯЙСТВОВАНИЯ В ФОРМЕ ГРАНТА и СУБСИДИЙ НА ВОЗМЕЩЕНИЕ ЗАТРАТ</a:t>
            </a:r>
            <a:endParaRPr lang="ru-RU" sz="2000" dirty="0">
              <a:solidFill>
                <a:schemeClr val="accent3"/>
              </a:solidFill>
            </a:endParaRPr>
          </a:p>
        </p:txBody>
      </p:sp>
      <p:sp>
        <p:nvSpPr>
          <p:cNvPr id="7" name="Блок-схема: извлечение 6"/>
          <p:cNvSpPr/>
          <p:nvPr/>
        </p:nvSpPr>
        <p:spPr>
          <a:xfrm>
            <a:off x="181050" y="1352810"/>
            <a:ext cx="3052185" cy="2330871"/>
          </a:xfrm>
          <a:prstGeom prst="flowChartExtract">
            <a:avLst/>
          </a:prstGeom>
          <a:gradFill>
            <a:gsLst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НА ПОДДЕРЖКУ НАЧИНАЮЩЕГО ФЕРМЕРА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6" name="Блок-схема: извлечение 15"/>
          <p:cNvSpPr/>
          <p:nvPr/>
        </p:nvSpPr>
        <p:spPr>
          <a:xfrm>
            <a:off x="524560" y="4301548"/>
            <a:ext cx="2703631" cy="2178402"/>
          </a:xfrm>
          <a:prstGeom prst="flowChartExtra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НА ВОЗМЕЩЕНИЕ ЧАСТИ ПОНЕСЕННЫХ ЗАТРАТ </a:t>
            </a:r>
            <a:r>
              <a:rPr lang="ru-RU" sz="1100" b="1" dirty="0" err="1" smtClean="0">
                <a:solidFill>
                  <a:schemeClr val="tx1"/>
                </a:solidFill>
              </a:rPr>
              <a:t>СПоК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7" name="Блок-схема: извлечение 16"/>
          <p:cNvSpPr/>
          <p:nvPr/>
        </p:nvSpPr>
        <p:spPr>
          <a:xfrm>
            <a:off x="2452833" y="1592499"/>
            <a:ext cx="3142455" cy="2307242"/>
          </a:xfrm>
          <a:prstGeom prst="flowChartExtract">
            <a:avLst/>
          </a:prstGeom>
          <a:gradFill>
            <a:gsLst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НА РАЗВИТИЕ СЕМЕЙНОЙ ФЕРМЫ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3277" y="4301548"/>
            <a:ext cx="1030164" cy="772560"/>
          </a:xfrm>
          <a:prstGeom prst="rect">
            <a:avLst/>
          </a:prstGeom>
          <a:ln w="31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77688" y="3244334"/>
            <a:ext cx="15042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94117" y="1650235"/>
            <a:ext cx="1030164" cy="77256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696086" y="1673162"/>
            <a:ext cx="1030164" cy="77256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Блок-схема: извлечение 62"/>
          <p:cNvSpPr/>
          <p:nvPr/>
        </p:nvSpPr>
        <p:spPr>
          <a:xfrm>
            <a:off x="4715411" y="4281414"/>
            <a:ext cx="3022758" cy="2182081"/>
          </a:xfrm>
          <a:prstGeom prst="flowChartExtra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НА ВОЗМЕЩЕНИЕ ЧАСТИ ПОНЕСЕННЫХ ЗАТРАТ ЧЛЕНАМ </a:t>
            </a:r>
            <a:r>
              <a:rPr lang="ru-RU" sz="1100" b="1" dirty="0" err="1" smtClean="0">
                <a:solidFill>
                  <a:schemeClr val="tx1"/>
                </a:solidFill>
              </a:rPr>
              <a:t>СПоК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5019010" y="4332211"/>
            <a:ext cx="1030164" cy="77256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Блок-схема: извлечение 14"/>
          <p:cNvSpPr/>
          <p:nvPr/>
        </p:nvSpPr>
        <p:spPr>
          <a:xfrm>
            <a:off x="4932040" y="1561681"/>
            <a:ext cx="3015634" cy="2520280"/>
          </a:xfrm>
          <a:prstGeom prst="flowChartExtract">
            <a:avLst/>
          </a:prstGeom>
          <a:gradFill>
            <a:gsLst>
              <a:gs pos="5000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НА РАЗВИТИЕ МАТЕРИАЛЬНО-ТЕХНИЧЕСКОЙ БАЗЫ </a:t>
            </a:r>
            <a:r>
              <a:rPr lang="ru-RU" sz="1000" b="1" dirty="0" err="1" smtClean="0">
                <a:solidFill>
                  <a:schemeClr val="tx1"/>
                </a:solidFill>
              </a:rPr>
              <a:t>СПоК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79742" y="1671901"/>
            <a:ext cx="1030164" cy="77256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686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3"/>
            <a:ext cx="8712968" cy="612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338598"/>
            <a:ext cx="8327896" cy="100217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НОРМАТИВНО-ПРАВОВЫЕ АКТЫ ПО ГОСПОДДЕРЖКЕ МАЛЫХ ФОРМ ХОЗЯЙСТВОВАНИЯ </a:t>
            </a:r>
            <a:br>
              <a:rPr lang="ru-RU" sz="20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2020 ГОД</a:t>
            </a:r>
            <a:endParaRPr lang="ru-RU" sz="20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43300" y="1844824"/>
            <a:ext cx="3789140" cy="20882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b="1" dirty="0" smtClean="0"/>
          </a:p>
          <a:p>
            <a:r>
              <a:rPr lang="ru-RU" b="1" dirty="0" smtClean="0"/>
              <a:t>ПОСТАНОВЛЕНИЕ СОВЕТА МИНИСТРОВ РЕСПУБЛИКИ КРЫМ</a:t>
            </a:r>
          </a:p>
          <a:p>
            <a:r>
              <a:rPr lang="ru-RU" b="1" dirty="0" smtClean="0"/>
              <a:t> № 283 ОТ 24.05.2019 г.</a:t>
            </a: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29335" y="2348880"/>
            <a:ext cx="3925064" cy="22322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b="1" dirty="0" smtClean="0"/>
              <a:t>ПОСТАНОВЛЕНИЕ СОВЕТА МИНИСТРОВ РЕСПУБЛИКИ КРЫМ </a:t>
            </a:r>
          </a:p>
          <a:p>
            <a:r>
              <a:rPr lang="ru-RU" sz="1800" b="1" dirty="0" smtClean="0"/>
              <a:t>№ 792 ОТ 25.12.2019 </a:t>
            </a:r>
            <a:r>
              <a:rPr lang="ru-RU" sz="1800" b="1" dirty="0"/>
              <a:t>г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54399" y="4730742"/>
            <a:ext cx="3789140" cy="178047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/>
              <a:t>ПОСТАНОВЛЕНИЕ СОВЕТА МИНИСТРОВ РЕСПУБЛИКИ КРЫМ №298 ОТ 29.05.2019 г.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55931" y="1962600"/>
            <a:ext cx="1030164" cy="77256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32040" y="1468794"/>
            <a:ext cx="1030164" cy="77256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55576" y="4260913"/>
            <a:ext cx="1030164" cy="77256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80312" y="1468794"/>
            <a:ext cx="1030164" cy="772560"/>
          </a:xfrm>
          <a:prstGeom prst="rect">
            <a:avLst/>
          </a:prstGeom>
          <a:ln w="31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433573" y="4557752"/>
            <a:ext cx="1030164" cy="77256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494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3128998" y="1017184"/>
            <a:ext cx="5024887" cy="5862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Условия для участия в Конкурсном отборе согласно нормативно правовым актам:</a:t>
            </a: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03497" y="424863"/>
            <a:ext cx="5672957" cy="4410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НАЧИНАЮЩИЙ 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ФЕРМЕР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05861" y="354559"/>
            <a:ext cx="2597631" cy="1440161"/>
            <a:chOff x="0" y="0"/>
            <a:chExt cx="2730998" cy="2003543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0"/>
              <a:ext cx="2730998" cy="2003543"/>
            </a:xfrm>
            <a:prstGeom prst="roundRect">
              <a:avLst/>
            </a:prstGeom>
            <a:blipFill rotWithShape="0">
              <a:blip r:embed="rId3"/>
              <a:stretch>
                <a:fillRect/>
              </a:stretch>
            </a:blip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 txBox="1"/>
            <p:nvPr/>
          </p:nvSpPr>
          <p:spPr>
            <a:xfrm>
              <a:off x="97805" y="97805"/>
              <a:ext cx="2535388" cy="1807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" tIns="3810" rIns="7620" bIns="3810" numCol="1" spcCol="1270" anchor="ctr" anchorCtr="0">
              <a:noAutofit/>
            </a:bodyPr>
            <a:lstStyle/>
            <a:p>
              <a:pPr lvl="0" algn="ctr" defTabSz="88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" kern="120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>-</a:t>
              </a:r>
            </a:p>
          </p:txBody>
        </p:sp>
      </p:grpSp>
      <p:sp>
        <p:nvSpPr>
          <p:cNvPr id="10" name="Овал 9"/>
          <p:cNvSpPr/>
          <p:nvPr/>
        </p:nvSpPr>
        <p:spPr>
          <a:xfrm>
            <a:off x="401254" y="1621008"/>
            <a:ext cx="4314760" cy="118922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Постановление Совета Министров Республики Крым    </a:t>
            </a:r>
            <a:endParaRPr lang="ru-RU" sz="1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от 25 декабря 2019 года № </a:t>
            </a:r>
            <a:r>
              <a:rPr lang="ru-RU" sz="1200" b="1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792</a:t>
            </a:r>
          </a:p>
          <a:p>
            <a:pPr algn="ctr"/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«Малые формы хозяйствования»</a:t>
            </a:r>
            <a:endParaRPr lang="ru-RU" sz="17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932040" y="1598536"/>
            <a:ext cx="3888432" cy="121169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Постановление Совета Министров Республики Крым    </a:t>
            </a:r>
          </a:p>
          <a:p>
            <a:pPr algn="ctr"/>
            <a:r>
              <a:rPr lang="ru-RU" sz="12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  от </a:t>
            </a:r>
            <a:r>
              <a:rPr lang="ru-RU" sz="1200" b="1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24 мая </a:t>
            </a:r>
            <a:r>
              <a:rPr lang="ru-RU" sz="12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2019 года № </a:t>
            </a:r>
            <a:r>
              <a:rPr lang="ru-RU" sz="1200" b="1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283</a:t>
            </a:r>
            <a:endParaRPr lang="ru-RU" sz="12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sz="1700" dirty="0" err="1" smtClean="0">
                <a:solidFill>
                  <a:schemeClr val="accent4">
                    <a:lumMod val="50000"/>
                  </a:schemeClr>
                </a:solidFill>
              </a:rPr>
              <a:t>Агростартап</a:t>
            </a:r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»</a:t>
            </a:r>
            <a:endParaRPr lang="ru-RU" sz="17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1959" y="2895019"/>
            <a:ext cx="4758753" cy="197677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продолжительность деятельности К(Ф)Х на дату подачи заявки  не превышает 24 месяца с даты его регистрации и (или) постановки на налоговый учет на сельской территории Республики Крым;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глава К(Ф)Х имеет аграрное образование или получил дополнительное профессиональное образование или имеет трудовой стаж в сельской местности или осуществляет ведение личного подсобного хозяйства не менее 3-х </a:t>
            </a:r>
            <a:r>
              <a:rPr lang="ru-RU" sz="1200" dirty="0">
                <a:solidFill>
                  <a:schemeClr val="tx1"/>
                </a:solidFill>
              </a:rPr>
              <a:t>лет </a:t>
            </a:r>
            <a:r>
              <a:rPr lang="ru-RU" sz="1200" dirty="0" smtClean="0">
                <a:solidFill>
                  <a:schemeClr val="tx1"/>
                </a:solidFill>
              </a:rPr>
              <a:t> на дату подачи </a:t>
            </a:r>
            <a:r>
              <a:rPr lang="ru-RU" sz="1200" dirty="0" err="1" smtClean="0">
                <a:solidFill>
                  <a:schemeClr val="tx1"/>
                </a:solidFill>
              </a:rPr>
              <a:t>подачи</a:t>
            </a:r>
            <a:r>
              <a:rPr lang="ru-RU" sz="1200" dirty="0" smtClean="0">
                <a:solidFill>
                  <a:schemeClr val="tx1"/>
                </a:solidFill>
              </a:rPr>
              <a:t> заявки</a:t>
            </a:r>
            <a:r>
              <a:rPr lang="ru-RU" sz="12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96374" y="2877550"/>
            <a:ext cx="3624098" cy="20532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К(Ф)Х впервые зарегистрированное и поставленное на налоговый учет в текущем финансовом году на сельской территории Республики Крым;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К(Ф)Х зарегистрированное и поставленное на налоговый учет на сельской территории Республики Крым в течении 30 календарных дней с даты определения заявителя победителем конкурсного отбора.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1115616" y="2660167"/>
            <a:ext cx="360041" cy="23485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5682813" y="2625182"/>
            <a:ext cx="314324" cy="25236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88346" y="4820849"/>
            <a:ext cx="2880320" cy="5125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accent4">
                    <a:lumMod val="50000"/>
                  </a:schemeClr>
                </a:solidFill>
              </a:rPr>
              <a:t>Наличие у заявителя на дату подачи заявки:</a:t>
            </a:r>
            <a:endParaRPr lang="ru-RU" sz="105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17303" y="5333365"/>
            <a:ext cx="8503169" cy="14080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chemeClr val="tx1"/>
                </a:solidFill>
              </a:rPr>
              <a:t>в собственности или пользовании на законном основании земельного участка, сведения о котором содержаться в ЕГРН, необходимого для реализации бизнес-плана создания и развития К(Ф)Х  сроком на 5 лет (за исключением случаев использования гранта на приобретение земли </a:t>
            </a:r>
            <a:r>
              <a:rPr lang="ru-RU" sz="1050" dirty="0" err="1" smtClean="0">
                <a:solidFill>
                  <a:schemeClr val="tx1"/>
                </a:solidFill>
              </a:rPr>
              <a:t>сельхозназначения</a:t>
            </a:r>
            <a:r>
              <a:rPr lang="ru-RU" sz="1050" dirty="0" smtClean="0">
                <a:solidFill>
                  <a:schemeClr val="tx1"/>
                </a:solidFill>
              </a:rPr>
              <a:t>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chemeClr val="tx1"/>
                </a:solidFill>
              </a:rPr>
              <a:t>в </a:t>
            </a:r>
            <a:r>
              <a:rPr lang="ru-RU" sz="1050" dirty="0">
                <a:solidFill>
                  <a:schemeClr val="tx1"/>
                </a:solidFill>
              </a:rPr>
              <a:t>собственности или пользовании на законном </a:t>
            </a:r>
            <a:r>
              <a:rPr lang="ru-RU" sz="1050" dirty="0" smtClean="0">
                <a:solidFill>
                  <a:schemeClr val="tx1"/>
                </a:solidFill>
              </a:rPr>
              <a:t>основании производственных зданий, помещений для содержания </a:t>
            </a:r>
            <a:r>
              <a:rPr lang="ru-RU" sz="1050" dirty="0" err="1" smtClean="0">
                <a:solidFill>
                  <a:schemeClr val="tx1"/>
                </a:solidFill>
              </a:rPr>
              <a:t>сельхозживотных</a:t>
            </a:r>
            <a:r>
              <a:rPr lang="ru-RU" sz="1050" dirty="0" smtClean="0">
                <a:solidFill>
                  <a:schemeClr val="tx1"/>
                </a:solidFill>
              </a:rPr>
              <a:t>, сведения о которых содержаться в ЕГРН, необходимых для реализации бизнес-плана, в случае если К(Ф)Х предполагает развитие в отрасли животноводства (</a:t>
            </a:r>
            <a:r>
              <a:rPr lang="ru-RU" sz="1050" dirty="0">
                <a:solidFill>
                  <a:schemeClr val="tx1"/>
                </a:solidFill>
              </a:rPr>
              <a:t>за исключением случаев использования гранта на приобретение </a:t>
            </a:r>
            <a:r>
              <a:rPr lang="ru-RU" sz="1050" dirty="0" smtClean="0">
                <a:solidFill>
                  <a:schemeClr val="tx1"/>
                </a:solidFill>
              </a:rPr>
              <a:t>и (или) строительство производственных зданий, помещений для содержания </a:t>
            </a:r>
            <a:r>
              <a:rPr lang="ru-RU" sz="1050" dirty="0" err="1" smtClean="0">
                <a:solidFill>
                  <a:schemeClr val="tx1"/>
                </a:solidFill>
              </a:rPr>
              <a:t>сельхозживотных</a:t>
            </a:r>
            <a:r>
              <a:rPr lang="ru-RU" sz="1050" dirty="0" smtClean="0">
                <a:solidFill>
                  <a:schemeClr val="tx1"/>
                </a:solidFill>
              </a:rPr>
              <a:t>).</a:t>
            </a:r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5" name="Шеврон 4"/>
          <p:cNvSpPr/>
          <p:nvPr/>
        </p:nvSpPr>
        <p:spPr>
          <a:xfrm rot="7879685">
            <a:off x="2945941" y="4701015"/>
            <a:ext cx="351072" cy="195628"/>
          </a:xfrm>
          <a:prstGeom prst="chevron">
            <a:avLst>
              <a:gd name="adj" fmla="val 48394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Шеврон 21"/>
          <p:cNvSpPr/>
          <p:nvPr/>
        </p:nvSpPr>
        <p:spPr>
          <a:xfrm rot="2541021">
            <a:off x="2871271" y="5142390"/>
            <a:ext cx="357470" cy="214211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019842" y="369281"/>
            <a:ext cx="1030164" cy="77256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144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7" y="322892"/>
            <a:ext cx="5472609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41328"/>
            <a:ext cx="5544616" cy="60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539552" y="2582276"/>
            <a:ext cx="4248471" cy="278389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" lvl="1" indent="-171450" defTabSz="4000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превышает 5, 0 млн руб., но не более 90 процентов затрат, связанных с разведением крупного рогатого скота мясного или молочного направлений;</a:t>
            </a:r>
          </a:p>
          <a:p>
            <a:pPr marL="0" lvl="1" defTabSz="400050">
              <a:lnSpc>
                <a:spcPct val="90000"/>
              </a:lnSpc>
            </a:pPr>
            <a:endParaRPr lang="ru-RU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" lvl="1" indent="-171450" defTabSz="4000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превышает 3,0 млн руб., но не более 90 процентов затрат для иных видов сельскохозяйственной деятельности.  </a:t>
            </a:r>
          </a:p>
          <a:p>
            <a:pPr marL="0" lvl="1" algn="ctr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1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19673" y="445004"/>
            <a:ext cx="7056784" cy="5297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Предельный 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максимальный размер гранта устанавливается в размере:</a:t>
            </a:r>
          </a:p>
        </p:txBody>
      </p:sp>
      <p:sp>
        <p:nvSpPr>
          <p:cNvPr id="12" name="Овал 11"/>
          <p:cNvSpPr/>
          <p:nvPr/>
        </p:nvSpPr>
        <p:spPr>
          <a:xfrm>
            <a:off x="1239101" y="993246"/>
            <a:ext cx="5472609" cy="140205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Постановление Совета Министров Республики Крым    </a:t>
            </a:r>
            <a:endParaRPr lang="ru-RU" sz="1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от 25 декабря 2019 года № </a:t>
            </a:r>
            <a:r>
              <a:rPr lang="ru-RU" sz="1400" b="1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792</a:t>
            </a:r>
          </a:p>
          <a:p>
            <a:pPr algn="ctr"/>
            <a:r>
              <a:rPr lang="ru-RU" sz="1700" dirty="0" smtClean="0">
                <a:solidFill>
                  <a:schemeClr val="accent4">
                    <a:lumMod val="50000"/>
                  </a:schemeClr>
                </a:solidFill>
              </a:rPr>
              <a:t>«Малые формы хозяйствования»</a:t>
            </a:r>
            <a:endParaRPr lang="ru-RU" sz="17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9509" y="389312"/>
            <a:ext cx="1030164" cy="77256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2808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7" y="322892"/>
            <a:ext cx="5472609" cy="590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341328"/>
            <a:ext cx="5328592" cy="60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539552" y="2413733"/>
            <a:ext cx="5760640" cy="3986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1" indent="-171450" defTabSz="4000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превышает 5, 0 млн руб., но не более 90 процентов затрат, связанных с разведением КРС мясного или молочного направлений;</a:t>
            </a:r>
          </a:p>
          <a:p>
            <a:pPr marL="171450" lvl="1" indent="-171450" defTabSz="4000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превышает 6,0 млн руб., но не более 90 процентов затрат, связанных с разведением  КРС мясного или молочного направлений, предусматривающего направление части средств гранта (не менее 25 процентов, но не более 50  процентов суммы гранта) в неделимый фонд </a:t>
            </a:r>
            <a:r>
              <a:rPr lang="ru-RU" sz="1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СПоК</a:t>
            </a: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членом которого является К(Ф)Х;</a:t>
            </a:r>
          </a:p>
          <a:p>
            <a:pPr marL="171450" lvl="1" indent="-171450" defTabSz="4000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превышает 3,0 млн руб., но не более 90 процентов затрат для иных видов сельскохозяйственной деятельности;</a:t>
            </a:r>
          </a:p>
          <a:p>
            <a:pPr marL="171450" lvl="1" indent="-171450" defTabSz="40005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превышает 4 млн руб., но не более 90 процентов затрат, связанных с реализацией бизнес-плана по иным направлениям деятельности, предусматривающего направление части средств гранта (не менее 25 процентов, но не более 50  процентов суммы гранта) в неделимый фонд </a:t>
            </a:r>
            <a:r>
              <a:rPr lang="ru-RU" sz="1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СПоК</a:t>
            </a: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членом которого является К(Ф)Х.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19673" y="445004"/>
            <a:ext cx="7056784" cy="5297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Предельный 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максимальный размер гранта устанавливается в размере:</a:t>
            </a:r>
          </a:p>
        </p:txBody>
      </p:sp>
      <p:sp>
        <p:nvSpPr>
          <p:cNvPr id="12" name="Овал 11"/>
          <p:cNvSpPr/>
          <p:nvPr/>
        </p:nvSpPr>
        <p:spPr>
          <a:xfrm>
            <a:off x="683567" y="1057585"/>
            <a:ext cx="5472609" cy="118393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Постановление Совета Министров Республики Крым    </a:t>
            </a:r>
          </a:p>
          <a:p>
            <a:pPr algn="ctr"/>
            <a:r>
              <a:rPr lang="ru-RU" sz="1400" b="1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itchFamily="18" charset="0"/>
                <a:cs typeface="Times New Roman" pitchFamily="18" charset="0"/>
              </a:rPr>
              <a:t>  от 24 мая 2019 года № 283</a:t>
            </a:r>
          </a:p>
          <a:p>
            <a:pPr algn="ctr"/>
            <a:r>
              <a:rPr lang="ru-RU" sz="1700" dirty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sz="1700" dirty="0" err="1">
                <a:solidFill>
                  <a:schemeClr val="accent4">
                    <a:lumMod val="50000"/>
                  </a:schemeClr>
                </a:solidFill>
              </a:rPr>
              <a:t>Агростартап</a:t>
            </a:r>
            <a:r>
              <a:rPr lang="ru-RU" sz="1700" dirty="0">
                <a:solidFill>
                  <a:schemeClr val="accent4">
                    <a:lumMod val="50000"/>
                  </a:schemeClr>
                </a:solidFill>
              </a:rPr>
              <a:t>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9509" y="389312"/>
            <a:ext cx="1030164" cy="77256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8010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547664" y="320177"/>
            <a:ext cx="7056784" cy="50920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 Black" panose="020B0A04020102020204" pitchFamily="34" charset="0"/>
              </a:rPr>
              <a:t>ГРАНТ можно использовать на</a:t>
            </a:r>
            <a:r>
              <a:rPr lang="ru-RU" sz="3200" b="1" dirty="0" smtClean="0">
                <a:latin typeface="Arial Black" panose="020B0A04020102020204" pitchFamily="34" charset="0"/>
              </a:rPr>
              <a:t>:</a:t>
            </a:r>
            <a:endParaRPr lang="ru-RU" sz="3200" b="1" dirty="0"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9" y="1628800"/>
            <a:ext cx="4104455" cy="489654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920" dirty="0">
                <a:solidFill>
                  <a:schemeClr val="tx1"/>
                </a:solidFill>
              </a:rPr>
              <a:t>а) приобретение земельных участков из земель сельскохозяйственного назначения;</a:t>
            </a:r>
          </a:p>
          <a:p>
            <a:pPr algn="just"/>
            <a:r>
              <a:rPr lang="ru-RU" sz="920" dirty="0">
                <a:solidFill>
                  <a:schemeClr val="tx1"/>
                </a:solidFill>
              </a:rPr>
              <a:t>б) </a:t>
            </a:r>
            <a:r>
              <a:rPr lang="ru-RU" sz="920" dirty="0" smtClean="0">
                <a:solidFill>
                  <a:schemeClr val="tx1"/>
                </a:solidFill>
              </a:rPr>
              <a:t>разработку </a:t>
            </a:r>
            <a:r>
              <a:rPr lang="ru-RU" sz="920" dirty="0">
                <a:solidFill>
                  <a:schemeClr val="tx1"/>
                </a:solidFill>
              </a:rPr>
              <a:t>проектной документации для строительства (реконструкции) производственных и складских зданий, помещений, предназначенных для производства, хранения и переработки сельскохозяйственной продукции;</a:t>
            </a:r>
          </a:p>
          <a:p>
            <a:pPr algn="just"/>
            <a:r>
              <a:rPr lang="ru-RU" sz="920" dirty="0">
                <a:solidFill>
                  <a:schemeClr val="tx1"/>
                </a:solidFill>
              </a:rPr>
              <a:t>в) приобретение, строительство, ремонт и переустройство производственных и складских зданий, помещений, пристроек, инженерных сетей, заграждений и сооружений, необходимых для производства, хранения и переработки сельскохозяйственной продукции, а также их регистрация;</a:t>
            </a:r>
          </a:p>
          <a:p>
            <a:pPr algn="just"/>
            <a:r>
              <a:rPr lang="ru-RU" sz="920" dirty="0">
                <a:solidFill>
                  <a:schemeClr val="tx1"/>
                </a:solidFill>
              </a:rPr>
              <a:t>г) подключение производственных и складских зданий, помещений, пристроек и сооружений, необходимых для производства, хранения и переработки сельскохозяйственной продукции, к инженерным сетям - электрическим, водо-, газо- и теплопроводным сетям (далее - производственные объекты, инженерные сети соответственно);</a:t>
            </a:r>
          </a:p>
          <a:p>
            <a:pPr algn="just"/>
            <a:r>
              <a:rPr lang="ru-RU" sz="920" dirty="0">
                <a:solidFill>
                  <a:schemeClr val="tx1"/>
                </a:solidFill>
              </a:rPr>
              <a:t>д) приобретение сельскохозяйственных животных, в том числе птицы (за исключением свиней);</a:t>
            </a:r>
          </a:p>
          <a:p>
            <a:pPr algn="just"/>
            <a:r>
              <a:rPr lang="ru-RU" sz="920" dirty="0">
                <a:solidFill>
                  <a:schemeClr val="tx1"/>
                </a:solidFill>
              </a:rPr>
              <a:t>е) приобретение рыбопосадочного материала;</a:t>
            </a:r>
          </a:p>
          <a:p>
            <a:pPr algn="just"/>
            <a:r>
              <a:rPr lang="ru-RU" sz="920" dirty="0">
                <a:solidFill>
                  <a:schemeClr val="tx1"/>
                </a:solidFill>
              </a:rPr>
              <a:t>ж) приобретение сельскохозяйственной техники и навесного оборудования, грузового автомобильного транспорта, оборудования для производства и переработки сельскохозяйственной продукции, срок эксплуатации которых с года выпуска не превышает 3 лет. Перечень сельскохозяйственной техники, навесного оборудования, грузового автомобильного транспорта, оборудования для производства и переработки сельскохозяйственной продукции утверждается Министерством;</a:t>
            </a:r>
          </a:p>
          <a:p>
            <a:pPr algn="just"/>
            <a:r>
              <a:rPr lang="ru-RU" sz="920" dirty="0">
                <a:solidFill>
                  <a:schemeClr val="tx1"/>
                </a:solidFill>
              </a:rPr>
              <a:t>з) приобретение автономных источников электро-, газо- и водоснабжения;</a:t>
            </a:r>
          </a:p>
          <a:p>
            <a:pPr algn="just"/>
            <a:r>
              <a:rPr lang="ru-RU" sz="920" dirty="0">
                <a:solidFill>
                  <a:schemeClr val="tx1"/>
                </a:solidFill>
              </a:rPr>
              <a:t>и) приобретение посадочного материала для закладки многолетних насаждений, включая виноградники.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44008" y="1628800"/>
            <a:ext cx="4176464" cy="489654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920" dirty="0">
                <a:solidFill>
                  <a:schemeClr val="tx1"/>
                </a:solidFill>
              </a:rPr>
              <a:t>а) приобретение земельных участков из земель сельскохозяйственного </a:t>
            </a:r>
            <a:r>
              <a:rPr lang="ru-RU" sz="920" dirty="0" smtClean="0">
                <a:solidFill>
                  <a:schemeClr val="tx1"/>
                </a:solidFill>
              </a:rPr>
              <a:t>назначения;</a:t>
            </a:r>
          </a:p>
          <a:p>
            <a:pPr algn="just"/>
            <a:r>
              <a:rPr lang="ru-RU" sz="920" dirty="0" smtClean="0">
                <a:solidFill>
                  <a:schemeClr val="tx1"/>
                </a:solidFill>
              </a:rPr>
              <a:t>б</a:t>
            </a:r>
            <a:r>
              <a:rPr lang="ru-RU" sz="920" dirty="0">
                <a:solidFill>
                  <a:schemeClr val="tx1"/>
                </a:solidFill>
              </a:rPr>
              <a:t>) разработка проектной документации для строительства (реконструкции) производственных и складских зданий, помещений, предназначенных для производства, хранения и переработки сельскохозяйственной продукции;</a:t>
            </a:r>
          </a:p>
          <a:p>
            <a:pPr algn="just"/>
            <a:r>
              <a:rPr lang="ru-RU" sz="920" dirty="0">
                <a:solidFill>
                  <a:schemeClr val="tx1"/>
                </a:solidFill>
              </a:rPr>
              <a:t>в) приобретение, строительство, ремонт, модернизация и переустройство производственных и складских зданий, помещений, пристроек и сооружений, необходимых для производства, хранения и переработки сельскохозяйственной продукции;</a:t>
            </a:r>
          </a:p>
          <a:p>
            <a:pPr algn="just"/>
            <a:r>
              <a:rPr lang="ru-RU" sz="920" dirty="0">
                <a:solidFill>
                  <a:schemeClr val="tx1"/>
                </a:solidFill>
              </a:rPr>
              <a:t>г) подключение производственных и складских зданий, помещений, пристроек и сооружений, необходимых для производства, хранения и переработки сельскохозяйственной продукции, к электрическим, водо-, газо- и теплопроводным сетям;</a:t>
            </a:r>
          </a:p>
          <a:p>
            <a:pPr algn="just"/>
            <a:r>
              <a:rPr lang="ru-RU" sz="920" dirty="0">
                <a:solidFill>
                  <a:schemeClr val="tx1"/>
                </a:solidFill>
              </a:rPr>
              <a:t>д) приобретение сельскохозяйственных животных (кроме свиней) и птицы;</a:t>
            </a:r>
          </a:p>
          <a:p>
            <a:pPr algn="just"/>
            <a:r>
              <a:rPr lang="ru-RU" sz="920" dirty="0">
                <a:solidFill>
                  <a:schemeClr val="tx1"/>
                </a:solidFill>
              </a:rPr>
              <a:t>е) приобретение рыбопосадочного материала;</a:t>
            </a:r>
          </a:p>
          <a:p>
            <a:pPr algn="just"/>
            <a:r>
              <a:rPr lang="ru-RU" sz="920" dirty="0">
                <a:solidFill>
                  <a:schemeClr val="tx1"/>
                </a:solidFill>
              </a:rPr>
              <a:t>ж) приобретение сельскохозяйственной техники, включая прицепное и навесное оборудование, грузового автомобильного транспорта, специализированного автомобильного транспорта для осуществления мобильной торговли, оборудования для производства и переработки сельскохозяйственной продукции (кроме оборудования, предназначенного для производства и переработки продукции свиноводства);</a:t>
            </a:r>
          </a:p>
          <a:p>
            <a:pPr algn="just"/>
            <a:r>
              <a:rPr lang="ru-RU" sz="920" dirty="0">
                <a:solidFill>
                  <a:schemeClr val="tx1"/>
                </a:solidFill>
              </a:rPr>
              <a:t>з) приобретение посадочного материала для закладки многолетних насаждений, в том числе виноградников, сорта которых включены в Государственный реестр селекционных достижений, допущенных к использованию по шестому региону допуска;</a:t>
            </a:r>
          </a:p>
          <a:p>
            <a:pPr algn="just"/>
            <a:r>
              <a:rPr lang="ru-RU" sz="920" dirty="0">
                <a:solidFill>
                  <a:schemeClr val="tx1"/>
                </a:solidFill>
              </a:rPr>
              <a:t>и) внесение не менее 25 процентов, но не более 50 процентов суммы гранта в неделимый фонд </a:t>
            </a:r>
            <a:r>
              <a:rPr lang="ru-RU" sz="920" dirty="0" err="1">
                <a:solidFill>
                  <a:schemeClr val="tx1"/>
                </a:solidFill>
              </a:rPr>
              <a:t>СПоК</a:t>
            </a:r>
            <a:r>
              <a:rPr lang="ru-RU" sz="920" dirty="0">
                <a:solidFill>
                  <a:schemeClr val="tx1"/>
                </a:solidFill>
              </a:rPr>
              <a:t>, членом которого является получатель гранта.</a:t>
            </a:r>
          </a:p>
        </p:txBody>
      </p:sp>
      <p:sp>
        <p:nvSpPr>
          <p:cNvPr id="10" name="Овал 9"/>
          <p:cNvSpPr/>
          <p:nvPr/>
        </p:nvSpPr>
        <p:spPr>
          <a:xfrm>
            <a:off x="1475656" y="829381"/>
            <a:ext cx="3168352" cy="65540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«</a:t>
            </a:r>
            <a:r>
              <a:rPr lang="ru-RU" sz="1400" dirty="0">
                <a:solidFill>
                  <a:schemeClr val="tx1"/>
                </a:solidFill>
              </a:rPr>
              <a:t>Малые формы хозяйствования»</a:t>
            </a:r>
          </a:p>
        </p:txBody>
      </p:sp>
      <p:sp>
        <p:nvSpPr>
          <p:cNvPr id="11" name="Овал 10"/>
          <p:cNvSpPr/>
          <p:nvPr/>
        </p:nvSpPr>
        <p:spPr>
          <a:xfrm>
            <a:off x="5292080" y="829381"/>
            <a:ext cx="2736304" cy="65540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«</a:t>
            </a:r>
            <a:r>
              <a:rPr lang="ru-RU" sz="1400" dirty="0" err="1" smtClean="0">
                <a:solidFill>
                  <a:schemeClr val="tx1"/>
                </a:solidFill>
              </a:rPr>
              <a:t>Агростартап</a:t>
            </a:r>
            <a:r>
              <a:rPr lang="ru-RU" sz="1400" dirty="0" smtClean="0">
                <a:solidFill>
                  <a:schemeClr val="tx1"/>
                </a:solidFill>
              </a:rPr>
              <a:t>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2430159" y="1451102"/>
            <a:ext cx="484632" cy="24970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292242" y="1417922"/>
            <a:ext cx="484632" cy="28288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17500" y="320177"/>
            <a:ext cx="1030164" cy="77256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spc="3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endParaRPr lang="ru-RU" sz="3600" b="1" i="1" spc="3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53344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16181</TotalTime>
  <Words>4652</Words>
  <Application>Microsoft Office PowerPoint</Application>
  <PresentationFormat>Экран (4:3)</PresentationFormat>
  <Paragraphs>374</Paragraphs>
  <Slides>24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Arial Black</vt:lpstr>
      <vt:lpstr>Calibri</vt:lpstr>
      <vt:lpstr>Times New Roman</vt:lpstr>
      <vt:lpstr>Verdana</vt:lpstr>
      <vt:lpstr>Wingdings</vt:lpstr>
      <vt:lpstr>Wingdings 2</vt:lpstr>
      <vt:lpstr>Аспект</vt:lpstr>
      <vt:lpstr>Презентация PowerPoint</vt:lpstr>
      <vt:lpstr>       «Основную долю продовольственных товаров на рынок поставляют крупные производства, но забывать малые, средние хозяйства, фермерские хозяйства нельзя»                                                                                                   В.В. Путин </vt:lpstr>
      <vt:lpstr>Презентация PowerPoint</vt:lpstr>
      <vt:lpstr>ГОСУДАРСТВЕННАЯ ПОДДЕРЖКА МАЛЫМ ФОРМАМ ХОЗЯЙСТВОВАНИЯ В ФОРМЕ ГРАНТА и СУБСИДИЙ НА ВОЗМЕЩЕНИЕ ЗАТРАТ</vt:lpstr>
      <vt:lpstr>ОСНОВНЫЕ НОРМАТИВНО-ПРАВОВЫЕ АКТЫ ПО ГОСПОДДЕРЖКЕ МАЛЫХ ФОРМ ХОЗЯЙСТВОВАНИЯ  НА 2020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ОТКАЗ НА УЧАСТИЕ В КОНКУРСНОМ ОТБОРЕ: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К(Ф)Х Гусева Артёма Андреевича</dc:title>
  <dc:creator>LYDMILA</dc:creator>
  <cp:lastModifiedBy>Пользователь</cp:lastModifiedBy>
  <cp:revision>283</cp:revision>
  <cp:lastPrinted>2020-02-20T14:19:45Z</cp:lastPrinted>
  <dcterms:created xsi:type="dcterms:W3CDTF">2019-08-22T19:47:43Z</dcterms:created>
  <dcterms:modified xsi:type="dcterms:W3CDTF">2020-03-27T09:48:54Z</dcterms:modified>
</cp:coreProperties>
</file>