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317" r:id="rId3"/>
    <p:sldId id="308" r:id="rId4"/>
    <p:sldId id="316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109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теева Ольга Вячеславовна" initials="ФОВ" lastIdx="0" clrIdx="0">
    <p:extLst>
      <p:ext uri="{19B8F6BF-5375-455C-9EA6-DF929625EA0E}">
        <p15:presenceInfo xmlns:p15="http://schemas.microsoft.com/office/powerpoint/2012/main" xmlns="" userId="S-1-5-21-1778430667-2033019328-1848965733-100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9"/>
    <a:srgbClr val="00ACC8"/>
    <a:srgbClr val="3C4953"/>
    <a:srgbClr val="333F48"/>
    <a:srgbClr val="00AEC7"/>
    <a:srgbClr val="313E49"/>
    <a:srgbClr val="0BA098"/>
    <a:srgbClr val="CC0000"/>
    <a:srgbClr val="22BBD4"/>
    <a:srgbClr val="584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>
      <p:cViewPr>
        <p:scale>
          <a:sx n="125" d="100"/>
          <a:sy n="125" d="100"/>
        </p:scale>
        <p:origin x="-1272" y="-24"/>
      </p:cViewPr>
      <p:guideLst>
        <p:guide orient="horz" pos="2160"/>
        <p:guide orient="horz" pos="436"/>
        <p:guide orient="horz" pos="255"/>
        <p:guide orient="horz" pos="4065"/>
        <p:guide orient="horz" pos="572"/>
        <p:guide pos="2880"/>
        <p:guide pos="2109"/>
        <p:guide pos="24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4A3FE-43D6-44D0-82E8-E62C308854B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00B6-7736-4432-A5EE-1B9DAD9AD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9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sign\Desktop\презентация\New logo!!!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5920"/>
            <a:ext cx="2592288" cy="1616288"/>
          </a:xfrm>
          <a:prstGeom prst="rect">
            <a:avLst/>
          </a:prstGeom>
          <a:noFill/>
        </p:spPr>
      </p:pic>
      <p:sp>
        <p:nvSpPr>
          <p:cNvPr id="3" name="Параллелограмм 2"/>
          <p:cNvSpPr/>
          <p:nvPr userDrawn="1"/>
        </p:nvSpPr>
        <p:spPr>
          <a:xfrm>
            <a:off x="4211960" y="1152128"/>
            <a:ext cx="4104456" cy="5301208"/>
          </a:xfrm>
          <a:prstGeom prst="parallelogram">
            <a:avLst>
              <a:gd name="adj" fmla="val 37937"/>
            </a:avLst>
          </a:prstGeom>
          <a:solidFill>
            <a:srgbClr val="00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371741" y="6453336"/>
            <a:ext cx="8424936" cy="0"/>
          </a:xfrm>
          <a:prstGeom prst="line">
            <a:avLst/>
          </a:prstGeom>
          <a:ln>
            <a:solidFill>
              <a:srgbClr val="00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1520" y="649514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РНКБ Банк (ПАО) 2019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2026800"/>
            <a:ext cx="6840000" cy="2120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7900"/>
              </a:lnSpc>
            </a:pPr>
            <a:r>
              <a:rPr lang="ru-RU" sz="7200" b="1" dirty="0" smtClean="0">
                <a:solidFill>
                  <a:srgbClr val="313E49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  <a:p>
            <a:pPr>
              <a:lnSpc>
                <a:spcPts val="7900"/>
              </a:lnSpc>
            </a:pPr>
            <a:r>
              <a:rPr lang="ru-RU" sz="7200" b="1" dirty="0" smtClean="0">
                <a:solidFill>
                  <a:srgbClr val="313E49"/>
                </a:solidFill>
                <a:latin typeface="Arial" pitchFamily="34" charset="0"/>
                <a:cs typeface="Arial" pitchFamily="34" charset="0"/>
              </a:rPr>
              <a:t>презентации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 userDrawn="1"/>
        </p:nvSpPr>
        <p:spPr>
          <a:xfrm>
            <a:off x="249746" y="1155636"/>
            <a:ext cx="3851920" cy="5301208"/>
          </a:xfrm>
          <a:prstGeom prst="parallelogram">
            <a:avLst>
              <a:gd name="adj" fmla="val 39723"/>
            </a:avLst>
          </a:prstGeom>
          <a:solidFill>
            <a:srgbClr val="00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24000" y="2926800"/>
            <a:ext cx="4176000" cy="1468800"/>
          </a:xfrm>
        </p:spPr>
        <p:txBody>
          <a:bodyPr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800" dirty="0" smtClean="0">
                <a:solidFill>
                  <a:srgbClr val="313E49"/>
                </a:solidFill>
                <a:latin typeface="Arial" pitchFamily="34" charset="0"/>
                <a:cs typeface="Arial" pitchFamily="34" charset="0"/>
              </a:rPr>
              <a:t>Заголовок раздела</a:t>
            </a:r>
            <a:endParaRPr lang="ru-RU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B65630-614C-4B6B-96C5-B77A08C64DF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323528" y="6453336"/>
            <a:ext cx="8424936" cy="0"/>
          </a:xfrm>
          <a:prstGeom prst="line">
            <a:avLst/>
          </a:prstGeom>
          <a:ln>
            <a:solidFill>
              <a:srgbClr val="00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51520" y="649514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РНКБ Банк (ПАО) 2019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552400"/>
            <a:ext cx="3272400" cy="2638800"/>
          </a:xfrm>
          <a:noFill/>
        </p:spPr>
        <p:txBody>
          <a:bodyPr>
            <a:noAutofit/>
          </a:bodyPr>
          <a:lstStyle>
            <a:lvl1pPr marL="0" indent="0">
              <a:buNone/>
              <a:defRPr sz="1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5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903"/>
            <a:ext cx="6084676" cy="366426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34695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313E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B65630-614C-4B6B-96C5-B77A08C64DF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649514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РНКБ Банк (ПАО) 2019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2" descr="C:\Users\Design\Desktop\презентация\New logo!!!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5353"/>
            <a:ext cx="923921" cy="57606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396000" y="684000"/>
            <a:ext cx="7344816" cy="0"/>
          </a:xfrm>
          <a:prstGeom prst="line">
            <a:avLst/>
          </a:prstGeom>
          <a:ln>
            <a:solidFill>
              <a:srgbClr val="00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323528" y="6453336"/>
            <a:ext cx="8424936" cy="0"/>
          </a:xfrm>
          <a:prstGeom prst="line">
            <a:avLst/>
          </a:prstGeom>
          <a:ln>
            <a:solidFill>
              <a:srgbClr val="00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 userDrawn="1"/>
        </p:nvSpPr>
        <p:spPr>
          <a:xfrm>
            <a:off x="249746" y="1155636"/>
            <a:ext cx="3851920" cy="5301208"/>
          </a:xfrm>
          <a:prstGeom prst="parallelogram">
            <a:avLst>
              <a:gd name="adj" fmla="val 39723"/>
            </a:avLst>
          </a:prstGeom>
          <a:solidFill>
            <a:srgbClr val="00A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924000" y="2926800"/>
            <a:ext cx="4176000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13E49"/>
                </a:solidFill>
              </a:rPr>
              <a:t>Спасибо за</a:t>
            </a:r>
            <a:r>
              <a:rPr lang="ru-RU" baseline="0" dirty="0" smtClean="0">
                <a:solidFill>
                  <a:srgbClr val="313E49"/>
                </a:solidFill>
              </a:rPr>
              <a:t> внимание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323528" y="6453336"/>
            <a:ext cx="8424936" cy="0"/>
          </a:xfrm>
          <a:prstGeom prst="line">
            <a:avLst/>
          </a:prstGeom>
          <a:ln>
            <a:solidFill>
              <a:srgbClr val="00A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51520" y="6495147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РНКБ Банк (ПАО) 2019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5630-614C-4B6B-96C5-B77A08C64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&#1074;&#1072;&#1096;&#1073;&#1086;&#1085;&#1091;&#1089;.&#1088;&#1092;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11560" y="4437112"/>
            <a:ext cx="6084676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13E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РНКБ Банк (ПАО)</a:t>
            </a:r>
            <a:endParaRPr lang="ru-RU" sz="2800" dirty="0">
              <a:solidFill>
                <a:srgbClr val="313E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7721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13E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 и развитие безналичных </a:t>
            </a:r>
          </a:p>
          <a:p>
            <a:r>
              <a:rPr lang="ru-RU" sz="3600" b="1" dirty="0" smtClean="0">
                <a:solidFill>
                  <a:srgbClr val="313E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платежей</a:t>
            </a:r>
            <a:endParaRPr lang="ru-RU" sz="3600" b="1" dirty="0">
              <a:solidFill>
                <a:srgbClr val="313E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30" y="5085184"/>
            <a:ext cx="18954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82" y="241985"/>
            <a:ext cx="7272808" cy="444528"/>
          </a:xfrm>
        </p:spPr>
        <p:txBody>
          <a:bodyPr/>
          <a:lstStyle/>
          <a:p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Pay –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начать платить смартфоном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4018" y="1036054"/>
            <a:ext cx="4948462" cy="66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/>
              <a:t>Убедитесь, что Ваш смартфон подключен к интернету (как во время скачивания и установки, так и во время привязки карты). Скачайте приложение </a:t>
            </a:r>
            <a:r>
              <a:rPr lang="ru-RU" sz="1200" dirty="0" err="1"/>
              <a:t>Mir</a:t>
            </a:r>
            <a:r>
              <a:rPr lang="ru-RU" sz="1200" dirty="0"/>
              <a:t> </a:t>
            </a:r>
            <a:r>
              <a:rPr lang="ru-RU" sz="1200" dirty="0" err="1"/>
              <a:t>Pay</a:t>
            </a:r>
            <a:r>
              <a:rPr lang="ru-RU" sz="1200" dirty="0"/>
              <a:t>* через </a:t>
            </a:r>
            <a:r>
              <a:rPr lang="ru-RU" sz="1200" dirty="0" err="1"/>
              <a:t>Google</a:t>
            </a:r>
            <a:r>
              <a:rPr lang="ru-RU" sz="1200" dirty="0"/>
              <a:t> </a:t>
            </a:r>
            <a:r>
              <a:rPr lang="ru-RU" sz="1200" dirty="0" err="1"/>
              <a:t>Play</a:t>
            </a:r>
            <a:r>
              <a:rPr lang="ru-RU" sz="1200" dirty="0"/>
              <a:t> и установите на свой </a:t>
            </a:r>
            <a:r>
              <a:rPr lang="ru-RU" sz="1200" dirty="0" smtClean="0"/>
              <a:t>смартфон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4462" y="1181663"/>
            <a:ext cx="2721394" cy="4495703"/>
          </a:xfrm>
          <a:prstGeom prst="rect">
            <a:avLst/>
          </a:prstGeom>
          <a:noFill/>
          <a:ln>
            <a:solidFill>
              <a:srgbClr val="00A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1" y="1474159"/>
            <a:ext cx="2218744" cy="39096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0282" y="5661248"/>
            <a:ext cx="845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333333"/>
                </a:solidFill>
                <a:latin typeface="Geometria"/>
              </a:rPr>
              <a:t>*  Совместимо 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с устройствами на базе ОС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Android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6.0 и выше с технологией NFC, официально произведенных для Российской Федерации. В приложение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Mir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Pay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можно добавить как бесконтактные карты, так и обычные, без модуля бесконтактной оплаты. Приложение не запустится, если прошивка телефона взломана, либо не установлена блокировка экрана с разблокировкой паролем,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Touch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ID либо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Face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ID</a:t>
            </a:r>
            <a:r>
              <a:rPr lang="ru-RU" sz="800" dirty="0" smtClean="0">
                <a:solidFill>
                  <a:srgbClr val="333333"/>
                </a:solidFill>
                <a:latin typeface="Geometria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333333"/>
              </a:solidFill>
              <a:latin typeface="Geometria"/>
            </a:endParaRPr>
          </a:p>
          <a:p>
            <a:r>
              <a:rPr lang="ru-RU" sz="800" dirty="0">
                <a:solidFill>
                  <a:srgbClr val="333333"/>
                </a:solidFill>
                <a:latin typeface="Geometria"/>
              </a:rPr>
              <a:t>** Обязательным условием для использования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Mir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</a:t>
            </a:r>
            <a:r>
              <a:rPr lang="ru-RU" sz="800" dirty="0" err="1">
                <a:solidFill>
                  <a:srgbClr val="333333"/>
                </a:solidFill>
                <a:latin typeface="Geometria"/>
              </a:rPr>
              <a:t>Pay</a:t>
            </a:r>
            <a:r>
              <a:rPr lang="ru-RU" sz="800" dirty="0">
                <a:solidFill>
                  <a:srgbClr val="333333"/>
                </a:solidFill>
                <a:latin typeface="Geometria"/>
              </a:rPr>
              <a:t> является наличие в Банке актуальной информации о зарегистрированном номере мобильного телефона, на который Банком направляется одноразовый пароль.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44018" y="1844825"/>
            <a:ext cx="494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/>
              <a:t>Запустите приложение, ознакомьтесь с Лицензионным соглашением и Политикой конфиденциальности, выполните вход в приложение, используя Вашу учетную запись </a:t>
            </a:r>
            <a:r>
              <a:rPr lang="ru-RU" sz="1200" dirty="0" err="1"/>
              <a:t>Google</a:t>
            </a:r>
            <a:r>
              <a:rPr lang="ru-RU" sz="1200" dirty="0"/>
              <a:t>, затем выберите функцию «Добавить карту»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28382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Привяжите (отсканируйте или введите данные вручную) карту «Мир» РНКБ к приложению </a:t>
            </a:r>
            <a:r>
              <a:rPr lang="ru-RU" sz="1200" dirty="0" err="1"/>
              <a:t>Mir</a:t>
            </a:r>
            <a:r>
              <a:rPr lang="ru-RU" sz="1200" dirty="0"/>
              <a:t> </a:t>
            </a:r>
            <a:r>
              <a:rPr lang="ru-RU" sz="1200" dirty="0" err="1"/>
              <a:t>Pay</a:t>
            </a:r>
            <a:r>
              <a:rPr lang="ru-RU" sz="1200" dirty="0"/>
              <a:t> и активируйте ее, подтвердив с помощью кода из SMS-сообщения**.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3645024"/>
            <a:ext cx="501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Изображение карты «Мир» РНКБ появится на главной странице приложения. Надпись под изображением «Для оплаты поднесите телефон к терминалу» означает, что </a:t>
            </a:r>
            <a:r>
              <a:rPr lang="ru-RU" sz="1200" dirty="0" err="1"/>
              <a:t>Mir</a:t>
            </a:r>
            <a:r>
              <a:rPr lang="ru-RU" sz="1200" dirty="0"/>
              <a:t> </a:t>
            </a:r>
            <a:r>
              <a:rPr lang="ru-RU" sz="1200" dirty="0" err="1"/>
              <a:t>Pay</a:t>
            </a:r>
            <a:r>
              <a:rPr lang="ru-RU" sz="1200" dirty="0"/>
              <a:t> полностью готов к использованию. Настройте </a:t>
            </a:r>
            <a:r>
              <a:rPr lang="ru-RU" sz="1200" dirty="0" err="1"/>
              <a:t>Mir</a:t>
            </a:r>
            <a:r>
              <a:rPr lang="ru-RU" sz="1200" dirty="0"/>
              <a:t> </a:t>
            </a:r>
            <a:r>
              <a:rPr lang="ru-RU" sz="1200" dirty="0" err="1"/>
              <a:t>Pay</a:t>
            </a:r>
            <a:r>
              <a:rPr lang="ru-RU" sz="1200" dirty="0"/>
              <a:t> как способ оплаты по умолчанию в настройках своего смартфона.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23928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Для совершения покупки достаточно разблокировать смартфон и поднести его к POS-терминалу, заходить в приложение </a:t>
            </a:r>
            <a:r>
              <a:rPr lang="ru-RU" sz="1200" dirty="0" err="1"/>
              <a:t>Mir</a:t>
            </a:r>
            <a:r>
              <a:rPr lang="ru-RU" sz="1200" dirty="0"/>
              <a:t> </a:t>
            </a:r>
            <a:r>
              <a:rPr lang="ru-RU" sz="1200" dirty="0" err="1"/>
              <a:t>Pay</a:t>
            </a:r>
            <a:r>
              <a:rPr lang="ru-RU" sz="1200" dirty="0"/>
              <a:t> для проведения оплаты нет необходимости.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3419872" y="1052736"/>
            <a:ext cx="457200" cy="457200"/>
          </a:xfrm>
          <a:prstGeom prst="flowChartConnector">
            <a:avLst/>
          </a:prstGeom>
          <a:solidFill>
            <a:srgbClr val="00ACC8"/>
          </a:solidFill>
          <a:ln>
            <a:solidFill>
              <a:srgbClr val="3C4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419872" y="1868129"/>
            <a:ext cx="457200" cy="457200"/>
          </a:xfrm>
          <a:prstGeom prst="flowChartConnector">
            <a:avLst/>
          </a:prstGeom>
          <a:solidFill>
            <a:srgbClr val="00ACC8"/>
          </a:solidFill>
          <a:ln>
            <a:solidFill>
              <a:srgbClr val="3C4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2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3419872" y="2780928"/>
            <a:ext cx="457200" cy="457200"/>
          </a:xfrm>
          <a:prstGeom prst="flowChartConnector">
            <a:avLst/>
          </a:prstGeom>
          <a:solidFill>
            <a:srgbClr val="00ACC8"/>
          </a:solidFill>
          <a:ln>
            <a:solidFill>
              <a:srgbClr val="3C4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3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419872" y="3691880"/>
            <a:ext cx="457200" cy="457200"/>
          </a:xfrm>
          <a:prstGeom prst="flowChartConnector">
            <a:avLst/>
          </a:prstGeom>
          <a:solidFill>
            <a:srgbClr val="00ACC8"/>
          </a:solidFill>
          <a:ln>
            <a:solidFill>
              <a:srgbClr val="3C4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4</a:t>
            </a:r>
          </a:p>
        </p:txBody>
      </p:sp>
      <p:sp>
        <p:nvSpPr>
          <p:cNvPr id="26" name="Блок-схема: узел 25"/>
          <p:cNvSpPr/>
          <p:nvPr/>
        </p:nvSpPr>
        <p:spPr>
          <a:xfrm>
            <a:off x="3419872" y="4797152"/>
            <a:ext cx="457200" cy="457200"/>
          </a:xfrm>
          <a:prstGeom prst="flowChartConnector">
            <a:avLst/>
          </a:prstGeom>
          <a:solidFill>
            <a:srgbClr val="00ACC8"/>
          </a:solidFill>
          <a:ln>
            <a:solidFill>
              <a:srgbClr val="3C4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5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4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82" y="241985"/>
            <a:ext cx="7272808" cy="444528"/>
          </a:xfrm>
        </p:spPr>
        <p:txBody>
          <a:bodyPr/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Безналичные платежи стали еще ближе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1777" r="21739" b="15778"/>
          <a:stretch/>
        </p:blipFill>
        <p:spPr>
          <a:xfrm>
            <a:off x="899592" y="3501008"/>
            <a:ext cx="2808312" cy="2068283"/>
          </a:xfrm>
          <a:prstGeom prst="rect">
            <a:avLst/>
          </a:prstGeom>
          <a:ln>
            <a:solidFill>
              <a:srgbClr val="006749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836712"/>
            <a:ext cx="3465126" cy="5283832"/>
          </a:xfrm>
          <a:prstGeom prst="rect">
            <a:avLst/>
          </a:prstGeom>
          <a:noFill/>
          <a:ln>
            <a:solidFill>
              <a:srgbClr val="00A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1" y="1000337"/>
            <a:ext cx="46805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Банком РНКБ установлено более </a:t>
            </a:r>
            <a:r>
              <a:rPr lang="ru-RU" sz="16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терминалов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ТСП в боле чем 180 населенных пунктах принимают оплату картой</a:t>
            </a:r>
          </a:p>
          <a:p>
            <a:endParaRPr lang="ru-RU" sz="16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венн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ая и бесплатная выдача карт </a:t>
            </a:r>
            <a:r>
              <a:rPr lang="en-US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олучение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личных переводов, зачисление пенсии, заработной платы и иных выплат на одну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карту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товаров / услуг на сайтах, поддерживающих технологию безопасных платежей </a:t>
            </a:r>
            <a:r>
              <a:rPr lang="ru-RU" sz="16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MirAccept</a:t>
            </a:r>
            <a:endParaRPr lang="ru-RU" sz="16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ЖКХ, сотовой связи, интернета и других услуг не выходя из дома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976568"/>
            <a:ext cx="1417671" cy="917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6" y="1025092"/>
            <a:ext cx="1390200" cy="900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9" y="2044442"/>
            <a:ext cx="1431395" cy="92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79" y="2070763"/>
            <a:ext cx="1390740" cy="9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82" y="241985"/>
            <a:ext cx="7272808" cy="444528"/>
          </a:xfrm>
        </p:spPr>
        <p:txBody>
          <a:bodyPr/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Крупнейшая программа лояльности в Крыму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683"/>
          <a:stretch/>
        </p:blipFill>
        <p:spPr>
          <a:xfrm>
            <a:off x="2995063" y="3110509"/>
            <a:ext cx="1648945" cy="1188269"/>
          </a:xfrm>
          <a:prstGeom prst="rect">
            <a:avLst/>
          </a:prstGeom>
        </p:spPr>
      </p:pic>
      <p:pic>
        <p:nvPicPr>
          <p:cNvPr id="1026" name="Picture 2" descr="C:\Users\KlimovaDA\Desktop\karty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6" y="1916832"/>
            <a:ext cx="4181422" cy="2347928"/>
          </a:xfrm>
          <a:prstGeom prst="rect">
            <a:avLst/>
          </a:prstGeom>
          <a:noFill/>
          <a:ln>
            <a:solidFill>
              <a:srgbClr val="0067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5" y="1940251"/>
            <a:ext cx="761526" cy="8366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556792"/>
            <a:ext cx="4680520" cy="3096344"/>
          </a:xfrm>
          <a:prstGeom prst="rect">
            <a:avLst/>
          </a:prstGeom>
          <a:noFill/>
          <a:ln>
            <a:solidFill>
              <a:srgbClr val="00A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7082" y="1196752"/>
            <a:ext cx="40374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 карта –  расчеты и бонусы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дисконтные карты в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участников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Крыму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1Бонус =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1Рубль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Бонусы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наличные и безналичные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Мгновенное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зачисление бонусов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бонусов уже на следующий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«смешанной» оплаты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бонусов в Интернет клиент-банке РНКБ и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 приложении «РНКБ 24/7»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075892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ru-RU" dirty="0" err="1" smtClean="0">
                <a:hlinkClick r:id="rId5"/>
              </a:rPr>
              <a:t>вашбонус.рф</a:t>
            </a:r>
            <a:endParaRPr lang="ru-RU" dirty="0" smtClean="0"/>
          </a:p>
          <a:p>
            <a:r>
              <a:rPr lang="ru-RU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(800) </a:t>
            </a:r>
            <a:r>
              <a:rPr lang="ru-RU" sz="12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444-10-10</a:t>
            </a:r>
          </a:p>
          <a:p>
            <a:r>
              <a:rPr lang="ru-RU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Бесплатно для звонков со стационарных телефонов на территории РФ</a:t>
            </a:r>
            <a:br>
              <a:rPr lang="ru-RU" sz="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номеров российских мобильных операторов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09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РНК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_fin1" id="{72522116-9AE1-4F4E-A9AA-B40773CE336A}" vid="{D5652839-8B96-4513-BF5E-0800392846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презентации_Fin</Template>
  <TotalTime>6968</TotalTime>
  <Words>400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РНКБ</vt:lpstr>
      <vt:lpstr>Презентация PowerPoint</vt:lpstr>
      <vt:lpstr>Mir Pay – как начать платить смартфоном</vt:lpstr>
      <vt:lpstr>Безналичные платежи стали еще ближе</vt:lpstr>
      <vt:lpstr>Крупнейшая программа лояльности в Крыму</vt:lpstr>
    </vt:vector>
  </TitlesOfParts>
  <Company>RNCB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Мариненкова Елена Александровна</dc:creator>
  <cp:lastModifiedBy>Экономика</cp:lastModifiedBy>
  <cp:revision>856</cp:revision>
  <cp:lastPrinted>2018-03-20T08:31:41Z</cp:lastPrinted>
  <dcterms:created xsi:type="dcterms:W3CDTF">2018-04-13T08:35:16Z</dcterms:created>
  <dcterms:modified xsi:type="dcterms:W3CDTF">2019-08-21T10:17:46Z</dcterms:modified>
</cp:coreProperties>
</file>